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rimson Pro Bold" panose="020B0604020202020204" charset="0"/>
      <p:regular r:id="rId13"/>
    </p:embeddedFont>
    <p:embeddedFont>
      <p:font typeface="Verdana" panose="020B0604030504040204" pitchFamily="34" charset="0"/>
      <p:regular r:id="rId14"/>
      <p:bold r:id="rId15"/>
      <p:italic r:id="rId16"/>
      <p:boldItalic r:id="rId17"/>
    </p:embeddedFont>
    <p:embeddedFont>
      <p:font typeface="Verdana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80" d="100"/>
          <a:sy n="80" d="100"/>
        </p:scale>
        <p:origin x="23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.png"/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12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2.png"/><Relationship Id="rId5" Type="http://schemas.openxmlformats.org/officeDocument/2006/relationships/image" Target="../media/image41.svg"/><Relationship Id="rId10" Type="http://schemas.openxmlformats.org/officeDocument/2006/relationships/image" Target="../media/image1.png"/><Relationship Id="rId4" Type="http://schemas.openxmlformats.org/officeDocument/2006/relationships/image" Target="../media/image40.png"/><Relationship Id="rId9" Type="http://schemas.openxmlformats.org/officeDocument/2006/relationships/image" Target="../media/image45.svg"/><Relationship Id="rId1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4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.png"/><Relationship Id="rId5" Type="http://schemas.openxmlformats.org/officeDocument/2006/relationships/image" Target="../media/image10.svg"/><Relationship Id="rId10" Type="http://schemas.openxmlformats.org/officeDocument/2006/relationships/image" Target="../media/image1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17" Type="http://schemas.openxmlformats.org/officeDocument/2006/relationships/image" Target="../media/image4.png"/><Relationship Id="rId2" Type="http://schemas.openxmlformats.org/officeDocument/2006/relationships/image" Target="../media/image15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5" Type="http://schemas.openxmlformats.org/officeDocument/2006/relationships/image" Target="../media/image2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0.png"/><Relationship Id="rId7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5D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127473" y="572394"/>
            <a:ext cx="1777556" cy="877919"/>
            <a:chOff x="0" y="0"/>
            <a:chExt cx="2370075" cy="1170558"/>
          </a:xfrm>
        </p:grpSpPr>
        <p:sp>
          <p:nvSpPr>
            <p:cNvPr id="3" name="Freeform 3" descr="Picture 7"/>
            <p:cNvSpPr/>
            <p:nvPr/>
          </p:nvSpPr>
          <p:spPr>
            <a:xfrm>
              <a:off x="0" y="0"/>
              <a:ext cx="2370074" cy="1170559"/>
            </a:xfrm>
            <a:custGeom>
              <a:avLst/>
              <a:gdLst/>
              <a:ahLst/>
              <a:cxnLst/>
              <a:rect l="l" t="t" r="r" b="b"/>
              <a:pathLst>
                <a:path w="2370074" h="1170559">
                  <a:moveTo>
                    <a:pt x="0" y="0"/>
                  </a:moveTo>
                  <a:lnTo>
                    <a:pt x="2370074" y="0"/>
                  </a:lnTo>
                  <a:lnTo>
                    <a:pt x="2370074" y="1170559"/>
                  </a:lnTo>
                  <a:lnTo>
                    <a:pt x="0" y="1170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27" r="-528"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3445664" y="434190"/>
            <a:ext cx="1458182" cy="1119759"/>
            <a:chOff x="0" y="0"/>
            <a:chExt cx="1944242" cy="1493012"/>
          </a:xfrm>
        </p:grpSpPr>
        <p:sp>
          <p:nvSpPr>
            <p:cNvPr id="5" name="Freeform 5" descr="Picture 9"/>
            <p:cNvSpPr/>
            <p:nvPr/>
          </p:nvSpPr>
          <p:spPr>
            <a:xfrm>
              <a:off x="0" y="0"/>
              <a:ext cx="1944243" cy="1493012"/>
            </a:xfrm>
            <a:custGeom>
              <a:avLst/>
              <a:gdLst/>
              <a:ahLst/>
              <a:cxnLst/>
              <a:rect l="l" t="t" r="r" b="b"/>
              <a:pathLst>
                <a:path w="1944243" h="1493012">
                  <a:moveTo>
                    <a:pt x="0" y="0"/>
                  </a:moveTo>
                  <a:lnTo>
                    <a:pt x="1944243" y="0"/>
                  </a:lnTo>
                  <a:lnTo>
                    <a:pt x="1944243" y="1493012"/>
                  </a:lnTo>
                  <a:lnTo>
                    <a:pt x="0" y="14930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r="-22"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01592" y="146404"/>
            <a:ext cx="808100" cy="1617059"/>
            <a:chOff x="0" y="0"/>
            <a:chExt cx="1077467" cy="2156079"/>
          </a:xfrm>
        </p:grpSpPr>
        <p:sp>
          <p:nvSpPr>
            <p:cNvPr id="7" name="Freeform 7" descr="pasted-movie.png"/>
            <p:cNvSpPr/>
            <p:nvPr/>
          </p:nvSpPr>
          <p:spPr>
            <a:xfrm>
              <a:off x="0" y="0"/>
              <a:ext cx="1077468" cy="2156079"/>
            </a:xfrm>
            <a:custGeom>
              <a:avLst/>
              <a:gdLst/>
              <a:ahLst/>
              <a:cxnLst/>
              <a:rect l="l" t="t" r="r" b="b"/>
              <a:pathLst>
                <a:path w="1077468" h="2156079">
                  <a:moveTo>
                    <a:pt x="0" y="0"/>
                  </a:moveTo>
                  <a:lnTo>
                    <a:pt x="1077468" y="0"/>
                  </a:lnTo>
                  <a:lnTo>
                    <a:pt x="1077468" y="2156079"/>
                  </a:lnTo>
                  <a:lnTo>
                    <a:pt x="0" y="2156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423" b="-423"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943321" y="366993"/>
            <a:ext cx="1380363" cy="1175575"/>
            <a:chOff x="0" y="0"/>
            <a:chExt cx="1840485" cy="1567433"/>
          </a:xfrm>
        </p:grpSpPr>
        <p:sp>
          <p:nvSpPr>
            <p:cNvPr id="9" name="Freeform 9" descr="pasted-movie.png"/>
            <p:cNvSpPr/>
            <p:nvPr/>
          </p:nvSpPr>
          <p:spPr>
            <a:xfrm>
              <a:off x="0" y="0"/>
              <a:ext cx="1840484" cy="1567434"/>
            </a:xfrm>
            <a:custGeom>
              <a:avLst/>
              <a:gdLst/>
              <a:ahLst/>
              <a:cxnLst/>
              <a:rect l="l" t="t" r="r" b="b"/>
              <a:pathLst>
                <a:path w="1840484" h="1567434">
                  <a:moveTo>
                    <a:pt x="0" y="0"/>
                  </a:moveTo>
                  <a:lnTo>
                    <a:pt x="1840484" y="0"/>
                  </a:lnTo>
                  <a:lnTo>
                    <a:pt x="1840484" y="1567434"/>
                  </a:lnTo>
                  <a:lnTo>
                    <a:pt x="0" y="1567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8710" b="-8710"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1952728"/>
            <a:ext cx="18288000" cy="8437142"/>
            <a:chOff x="0" y="0"/>
            <a:chExt cx="24384000" cy="1124952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11249533"/>
            </a:xfrm>
            <a:custGeom>
              <a:avLst/>
              <a:gdLst/>
              <a:ahLst/>
              <a:cxnLst/>
              <a:rect l="l" t="t" r="r" b="b"/>
              <a:pathLst>
                <a:path w="24384000" h="11249533">
                  <a:moveTo>
                    <a:pt x="0" y="0"/>
                  </a:moveTo>
                  <a:lnTo>
                    <a:pt x="24384000" y="0"/>
                  </a:lnTo>
                  <a:lnTo>
                    <a:pt x="24384000" y="11249533"/>
                  </a:lnTo>
                  <a:lnTo>
                    <a:pt x="0" y="11249533"/>
                  </a:lnTo>
                  <a:close/>
                </a:path>
              </a:pathLst>
            </a:custGeom>
            <a:blipFill>
              <a:blip r:embed="rId6">
                <a:alphaModFix amt="73000"/>
              </a:blip>
              <a:stretch>
                <a:fillRect t="-70721" b="-70721"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401960" y="3742911"/>
            <a:ext cx="9484081" cy="5515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14"/>
              </a:lnSpc>
            </a:pPr>
            <a:r>
              <a:rPr lang="en-US" sz="18097" b="1" spc="71">
                <a:solidFill>
                  <a:srgbClr val="FFCA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BioLingo</a:t>
            </a:r>
          </a:p>
          <a:p>
            <a:pPr algn="ctr">
              <a:lnSpc>
                <a:spcPts val="21714"/>
              </a:lnSpc>
            </a:pPr>
            <a:endParaRPr lang="en-US" sz="18097" b="1" spc="71">
              <a:solidFill>
                <a:srgbClr val="FFCA28"/>
              </a:solidFill>
              <a:latin typeface="Crimson Pro Bold"/>
              <a:ea typeface="Crimson Pro Bold"/>
              <a:cs typeface="Crimson Pro Bold"/>
              <a:sym typeface="Crimson Pro Bold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0573741" y="4970595"/>
            <a:ext cx="10835494" cy="6067877"/>
          </a:xfrm>
          <a:custGeom>
            <a:avLst/>
            <a:gdLst/>
            <a:ahLst/>
            <a:cxnLst/>
            <a:rect l="l" t="t" r="r" b="b"/>
            <a:pathLst>
              <a:path w="10835494" h="6067877">
                <a:moveTo>
                  <a:pt x="0" y="0"/>
                </a:moveTo>
                <a:lnTo>
                  <a:pt x="10835494" y="0"/>
                </a:lnTo>
                <a:lnTo>
                  <a:pt x="10835494" y="6067877"/>
                </a:lnTo>
                <a:lnTo>
                  <a:pt x="0" y="60678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0F0F1"/>
            </a:solid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95436" y="639988"/>
            <a:ext cx="12281297" cy="748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38"/>
              </a:lnSpc>
            </a:pPr>
            <a:r>
              <a:rPr lang="en-US" sz="4737" b="1" spc="-170">
                <a:solidFill>
                  <a:srgbClr val="3D9545"/>
                </a:solidFill>
                <a:latin typeface="Verdana Bold"/>
                <a:ea typeface="Verdana Bold"/>
                <a:cs typeface="Verdana Bold"/>
                <a:sym typeface="Verdana Bold"/>
              </a:rPr>
              <a:t>Avaliação, Otimização e Resultados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62175" y="3349377"/>
            <a:ext cx="2792760" cy="634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7"/>
              </a:lnSpc>
            </a:pPr>
            <a:r>
              <a:rPr lang="en-US" sz="4737" b="1">
                <a:solidFill>
                  <a:srgbClr val="4C4C4D"/>
                </a:solidFill>
                <a:latin typeface="Verdana Bold"/>
                <a:ea typeface="Verdana Bold"/>
                <a:cs typeface="Verdana Bold"/>
                <a:sym typeface="Verdana Bold"/>
              </a:rPr>
              <a:t>85%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855738" y="1844576"/>
            <a:ext cx="3405931" cy="3405931"/>
            <a:chOff x="0" y="0"/>
            <a:chExt cx="4541242" cy="4541242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4541266" cy="4541266"/>
            </a:xfrm>
            <a:custGeom>
              <a:avLst/>
              <a:gdLst/>
              <a:ahLst/>
              <a:cxnLst/>
              <a:rect l="l" t="t" r="r" b="b"/>
              <a:pathLst>
                <a:path w="4541266" h="4541266">
                  <a:moveTo>
                    <a:pt x="0" y="0"/>
                  </a:moveTo>
                  <a:lnTo>
                    <a:pt x="4541266" y="0"/>
                  </a:lnTo>
                  <a:lnTo>
                    <a:pt x="4541266" y="4541266"/>
                  </a:lnTo>
                  <a:lnTo>
                    <a:pt x="0" y="45412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139554" y="5515124"/>
            <a:ext cx="2838301" cy="39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7"/>
              </a:lnSpc>
            </a:pPr>
            <a:r>
              <a:rPr lang="en-US" sz="2487" b="1">
                <a:solidFill>
                  <a:srgbClr val="4C4C4D"/>
                </a:solidFill>
                <a:latin typeface="Verdana Bold"/>
                <a:ea typeface="Verdana Bold"/>
                <a:cs typeface="Verdana Bold"/>
                <a:sym typeface="Verdana Bold"/>
              </a:rPr>
              <a:t>Acurácia Global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08149" y="5939284"/>
            <a:ext cx="5301257" cy="412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5"/>
              </a:lnSpc>
            </a:pPr>
            <a:r>
              <a:rPr lang="en-US" sz="2149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Classificador de espécies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747398" y="3349377"/>
            <a:ext cx="2792760" cy="634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7"/>
              </a:lnSpc>
            </a:pPr>
            <a:r>
              <a:rPr lang="en-US" sz="4737" b="1">
                <a:solidFill>
                  <a:srgbClr val="4C4C4D"/>
                </a:solidFill>
                <a:latin typeface="Verdana Bold"/>
                <a:ea typeface="Verdana Bold"/>
                <a:cs typeface="Verdana Bold"/>
                <a:sym typeface="Verdana Bold"/>
              </a:rPr>
              <a:t>78%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440960" y="1844576"/>
            <a:ext cx="3405931" cy="3405931"/>
            <a:chOff x="0" y="0"/>
            <a:chExt cx="4541242" cy="4541242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4541266" cy="4541266"/>
            </a:xfrm>
            <a:custGeom>
              <a:avLst/>
              <a:gdLst/>
              <a:ahLst/>
              <a:cxnLst/>
              <a:rect l="l" t="t" r="r" b="b"/>
              <a:pathLst>
                <a:path w="4541266" h="4541266">
                  <a:moveTo>
                    <a:pt x="0" y="0"/>
                  </a:moveTo>
                  <a:lnTo>
                    <a:pt x="4541266" y="0"/>
                  </a:lnTo>
                  <a:lnTo>
                    <a:pt x="4541266" y="4541266"/>
                  </a:lnTo>
                  <a:lnTo>
                    <a:pt x="0" y="45412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724775" y="5515124"/>
            <a:ext cx="2838301" cy="39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7"/>
              </a:lnSpc>
            </a:pPr>
            <a:r>
              <a:rPr lang="en-US" sz="2487" b="1">
                <a:solidFill>
                  <a:srgbClr val="4C4C4D"/>
                </a:solidFill>
                <a:latin typeface="Verdana Bold"/>
                <a:ea typeface="Verdana Bold"/>
                <a:cs typeface="Verdana Bold"/>
                <a:sym typeface="Verdana Bold"/>
              </a:rPr>
              <a:t>Acurácia Global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493222" y="5948809"/>
            <a:ext cx="5301406" cy="37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4"/>
              </a:lnSpc>
            </a:pPr>
            <a:r>
              <a:rPr lang="en-US" sz="2049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Classificador de vocalização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332619" y="3349377"/>
            <a:ext cx="2792760" cy="634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7"/>
              </a:lnSpc>
            </a:pPr>
            <a:r>
              <a:rPr lang="en-US" sz="4737" b="1">
                <a:solidFill>
                  <a:srgbClr val="4C4C4D"/>
                </a:solidFill>
                <a:latin typeface="Verdana Bold"/>
                <a:ea typeface="Verdana Bold"/>
                <a:cs typeface="Verdana Bold"/>
                <a:sym typeface="Verdana Bold"/>
              </a:rPr>
              <a:t>95%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3026181" y="1844576"/>
            <a:ext cx="3405931" cy="3405931"/>
            <a:chOff x="0" y="0"/>
            <a:chExt cx="4541242" cy="4541242"/>
          </a:xfrm>
        </p:grpSpPr>
        <p:sp>
          <p:nvSpPr>
            <p:cNvPr id="19" name="Freeform 19" descr="preencoded.png"/>
            <p:cNvSpPr/>
            <p:nvPr/>
          </p:nvSpPr>
          <p:spPr>
            <a:xfrm>
              <a:off x="0" y="0"/>
              <a:ext cx="4541266" cy="4541266"/>
            </a:xfrm>
            <a:custGeom>
              <a:avLst/>
              <a:gdLst/>
              <a:ahLst/>
              <a:cxnLst/>
              <a:rect l="l" t="t" r="r" b="b"/>
              <a:pathLst>
                <a:path w="4541266" h="4541266">
                  <a:moveTo>
                    <a:pt x="0" y="0"/>
                  </a:moveTo>
                  <a:lnTo>
                    <a:pt x="4541266" y="0"/>
                  </a:lnTo>
                  <a:lnTo>
                    <a:pt x="4541266" y="4541266"/>
                  </a:lnTo>
                  <a:lnTo>
                    <a:pt x="0" y="45412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3309997" y="5515124"/>
            <a:ext cx="2838301" cy="39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7"/>
              </a:lnSpc>
            </a:pPr>
            <a:r>
              <a:rPr lang="en-US" sz="2487" b="1">
                <a:solidFill>
                  <a:srgbClr val="4C4C4D"/>
                </a:solidFill>
                <a:latin typeface="Verdana Bold"/>
                <a:ea typeface="Verdana Bold"/>
                <a:cs typeface="Verdana Bold"/>
                <a:sym typeface="Verdana Bold"/>
              </a:rPr>
              <a:t>Top-5 Accuracy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078444" y="5948809"/>
            <a:ext cx="6038145" cy="37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4"/>
              </a:lnSpc>
            </a:pPr>
            <a:r>
              <a:rPr lang="en-US" sz="2049" spc="-73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Espécie correta entre as 5 mais prováveis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08149" y="6851600"/>
            <a:ext cx="5916402" cy="39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7"/>
              </a:lnSpc>
            </a:pPr>
            <a:r>
              <a:rPr lang="en-US" sz="2487" b="1">
                <a:solidFill>
                  <a:srgbClr val="A89E37"/>
                </a:solidFill>
                <a:latin typeface="Verdana Bold"/>
                <a:ea typeface="Verdana Bold"/>
                <a:cs typeface="Verdana Bold"/>
                <a:sym typeface="Verdana Bold"/>
              </a:rPr>
              <a:t>Estratégias de Regularização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08149" y="7376071"/>
            <a:ext cx="5064473" cy="37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9165" lvl="1" indent="-154583" algn="l">
              <a:lnSpc>
                <a:spcPts val="3294"/>
              </a:lnSpc>
              <a:buFont typeface="Arial"/>
              <a:buChar char="•"/>
            </a:pPr>
            <a:r>
              <a:rPr lang="en-US" sz="2049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Dropout nas camadas finais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08149" y="7818685"/>
            <a:ext cx="5064473" cy="37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9165" lvl="1" indent="-154583" algn="l">
              <a:lnSpc>
                <a:spcPts val="3294"/>
              </a:lnSpc>
              <a:buFont typeface="Arial"/>
              <a:buChar char="•"/>
            </a:pPr>
            <a:r>
              <a:rPr lang="en-US" sz="2049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Weight decay (L2)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08149" y="8261300"/>
            <a:ext cx="5064473" cy="37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9165" lvl="1" indent="-154583" algn="l">
              <a:lnSpc>
                <a:spcPts val="3294"/>
              </a:lnSpc>
              <a:buFont typeface="Arial"/>
              <a:buChar char="•"/>
            </a:pPr>
            <a:r>
              <a:rPr lang="en-US" sz="2049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Early stopping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08149" y="8703915"/>
            <a:ext cx="5064473" cy="37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9165" lvl="1" indent="-154583" algn="l">
              <a:lnSpc>
                <a:spcPts val="3294"/>
              </a:lnSpc>
              <a:buFont typeface="Arial"/>
              <a:buChar char="•"/>
            </a:pPr>
            <a:r>
              <a:rPr lang="en-US" sz="2049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Batch normalization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08149" y="9146530"/>
            <a:ext cx="5064473" cy="37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9165" lvl="1" indent="-154583" algn="l">
              <a:lnSpc>
                <a:spcPts val="3294"/>
              </a:lnSpc>
              <a:buFont typeface="Arial"/>
              <a:buChar char="•"/>
            </a:pPr>
            <a:r>
              <a:rPr lang="en-US" sz="2049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Aumento de dados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536085" y="6851600"/>
            <a:ext cx="5627935" cy="39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7"/>
              </a:lnSpc>
            </a:pPr>
            <a:r>
              <a:rPr lang="en-US" sz="2487" b="1">
                <a:solidFill>
                  <a:srgbClr val="A89E37"/>
                </a:solidFill>
                <a:latin typeface="Verdana Bold"/>
                <a:ea typeface="Verdana Bold"/>
                <a:cs typeface="Verdana Bold"/>
                <a:sym typeface="Verdana Bold"/>
              </a:rPr>
              <a:t>Balanceamento de Classes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536085" y="7376071"/>
            <a:ext cx="5064472" cy="37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9165" lvl="1" indent="-154583" algn="l">
              <a:lnSpc>
                <a:spcPts val="3294"/>
              </a:lnSpc>
              <a:buFont typeface="Arial"/>
              <a:buChar char="•"/>
            </a:pPr>
            <a:r>
              <a:rPr lang="en-US" sz="2049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Pesos de classe na função de perda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536085" y="7818685"/>
            <a:ext cx="5064472" cy="78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9165" lvl="1" indent="-154583" algn="l">
              <a:lnSpc>
                <a:spcPts val="3294"/>
              </a:lnSpc>
              <a:buFont typeface="Arial"/>
              <a:buChar char="•"/>
            </a:pPr>
            <a:r>
              <a:rPr lang="en-US" sz="2049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Oversampling de classes minoritárias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536085" y="8564875"/>
            <a:ext cx="5064472" cy="37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9165" lvl="1" indent="-154583" algn="l">
              <a:lnSpc>
                <a:spcPts val="3294"/>
              </a:lnSpc>
              <a:buFont typeface="Arial"/>
              <a:buChar char="•"/>
            </a:pPr>
            <a:r>
              <a:rPr lang="en-US" sz="2049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Focal loss para exemplos difíceis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164020" y="6851600"/>
            <a:ext cx="2838301" cy="39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7"/>
              </a:lnSpc>
            </a:pPr>
            <a:r>
              <a:rPr lang="en-US" sz="2487" b="1">
                <a:solidFill>
                  <a:srgbClr val="A89E37"/>
                </a:solidFill>
                <a:latin typeface="Verdana Bold"/>
                <a:ea typeface="Verdana Bold"/>
                <a:cs typeface="Verdana Bold"/>
                <a:sym typeface="Verdana Bold"/>
              </a:rPr>
              <a:t>Infraestrutura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164020" y="7376071"/>
            <a:ext cx="5234731" cy="37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9165" lvl="1" indent="-154583" algn="l">
              <a:lnSpc>
                <a:spcPts val="3294"/>
              </a:lnSpc>
              <a:buFont typeface="Arial"/>
              <a:buChar char="•"/>
            </a:pPr>
            <a:r>
              <a:rPr lang="en-US" sz="2049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GPUs NVIDIA Tesla T4+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164020" y="7818685"/>
            <a:ext cx="5234731" cy="37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9165" lvl="1" indent="-154583" algn="l">
              <a:lnSpc>
                <a:spcPts val="3294"/>
              </a:lnSpc>
              <a:buFont typeface="Arial"/>
              <a:buChar char="•"/>
            </a:pPr>
            <a:r>
              <a:rPr lang="en-US" sz="2049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PyTorch 2.0+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164020" y="8261300"/>
            <a:ext cx="5234731" cy="37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9165" lvl="1" indent="-154583" algn="l">
              <a:lnSpc>
                <a:spcPts val="3294"/>
              </a:lnSpc>
              <a:buFont typeface="Arial"/>
              <a:buChar char="•"/>
            </a:pPr>
            <a:r>
              <a:rPr lang="en-US" sz="2049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40-60 horas de treino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164020" y="8703915"/>
            <a:ext cx="5234731" cy="37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9165" lvl="1" indent="-154583" algn="l">
              <a:lnSpc>
                <a:spcPts val="3294"/>
              </a:lnSpc>
              <a:buFont typeface="Arial"/>
              <a:buChar char="•"/>
            </a:pPr>
            <a:r>
              <a:rPr lang="en-US" sz="2049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Validação cruzada K-fold (K=5)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15127473" y="572394"/>
            <a:ext cx="1777556" cy="877919"/>
            <a:chOff x="0" y="0"/>
            <a:chExt cx="2370075" cy="1170558"/>
          </a:xfrm>
        </p:grpSpPr>
        <p:sp>
          <p:nvSpPr>
            <p:cNvPr id="38" name="Freeform 38" descr="Picture 7"/>
            <p:cNvSpPr/>
            <p:nvPr/>
          </p:nvSpPr>
          <p:spPr>
            <a:xfrm>
              <a:off x="0" y="0"/>
              <a:ext cx="2370074" cy="1170559"/>
            </a:xfrm>
            <a:custGeom>
              <a:avLst/>
              <a:gdLst/>
              <a:ahLst/>
              <a:cxnLst/>
              <a:rect l="l" t="t" r="r" b="b"/>
              <a:pathLst>
                <a:path w="2370074" h="1170559">
                  <a:moveTo>
                    <a:pt x="0" y="0"/>
                  </a:moveTo>
                  <a:lnTo>
                    <a:pt x="2370074" y="0"/>
                  </a:lnTo>
                  <a:lnTo>
                    <a:pt x="2370074" y="1170559"/>
                  </a:lnTo>
                  <a:lnTo>
                    <a:pt x="0" y="1170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527" r="-528"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445664" y="434190"/>
            <a:ext cx="1458182" cy="1119759"/>
            <a:chOff x="0" y="0"/>
            <a:chExt cx="1944242" cy="1493012"/>
          </a:xfrm>
        </p:grpSpPr>
        <p:sp>
          <p:nvSpPr>
            <p:cNvPr id="40" name="Freeform 40" descr="Picture 9"/>
            <p:cNvSpPr/>
            <p:nvPr/>
          </p:nvSpPr>
          <p:spPr>
            <a:xfrm>
              <a:off x="0" y="0"/>
              <a:ext cx="1944243" cy="1493012"/>
            </a:xfrm>
            <a:custGeom>
              <a:avLst/>
              <a:gdLst/>
              <a:ahLst/>
              <a:cxnLst/>
              <a:rect l="l" t="t" r="r" b="b"/>
              <a:pathLst>
                <a:path w="1944243" h="1493012">
                  <a:moveTo>
                    <a:pt x="0" y="0"/>
                  </a:moveTo>
                  <a:lnTo>
                    <a:pt x="1944243" y="0"/>
                  </a:lnTo>
                  <a:lnTo>
                    <a:pt x="1944243" y="1493012"/>
                  </a:lnTo>
                  <a:lnTo>
                    <a:pt x="0" y="14930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2" r="-22"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7201592" y="146404"/>
            <a:ext cx="808100" cy="1617059"/>
            <a:chOff x="0" y="0"/>
            <a:chExt cx="1077467" cy="2156079"/>
          </a:xfrm>
        </p:grpSpPr>
        <p:sp>
          <p:nvSpPr>
            <p:cNvPr id="42" name="Freeform 42" descr="pasted-movie.png"/>
            <p:cNvSpPr/>
            <p:nvPr/>
          </p:nvSpPr>
          <p:spPr>
            <a:xfrm>
              <a:off x="0" y="0"/>
              <a:ext cx="1077468" cy="2156079"/>
            </a:xfrm>
            <a:custGeom>
              <a:avLst/>
              <a:gdLst/>
              <a:ahLst/>
              <a:cxnLst/>
              <a:rect l="l" t="t" r="r" b="b"/>
              <a:pathLst>
                <a:path w="1077468" h="2156079">
                  <a:moveTo>
                    <a:pt x="0" y="0"/>
                  </a:moveTo>
                  <a:lnTo>
                    <a:pt x="1077468" y="0"/>
                  </a:lnTo>
                  <a:lnTo>
                    <a:pt x="1077468" y="2156079"/>
                  </a:lnTo>
                  <a:lnTo>
                    <a:pt x="0" y="2156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423" b="-423"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1943321" y="366993"/>
            <a:ext cx="1380363" cy="1175575"/>
            <a:chOff x="0" y="0"/>
            <a:chExt cx="1840485" cy="1567433"/>
          </a:xfrm>
        </p:grpSpPr>
        <p:sp>
          <p:nvSpPr>
            <p:cNvPr id="44" name="Freeform 44" descr="pasted-movie.png"/>
            <p:cNvSpPr/>
            <p:nvPr/>
          </p:nvSpPr>
          <p:spPr>
            <a:xfrm>
              <a:off x="0" y="0"/>
              <a:ext cx="1840484" cy="1567434"/>
            </a:xfrm>
            <a:custGeom>
              <a:avLst/>
              <a:gdLst/>
              <a:ahLst/>
              <a:cxnLst/>
              <a:rect l="l" t="t" r="r" b="b"/>
              <a:pathLst>
                <a:path w="1840484" h="1567434">
                  <a:moveTo>
                    <a:pt x="0" y="0"/>
                  </a:moveTo>
                  <a:lnTo>
                    <a:pt x="1840484" y="0"/>
                  </a:lnTo>
                  <a:lnTo>
                    <a:pt x="1840484" y="1567434"/>
                  </a:lnTo>
                  <a:lnTo>
                    <a:pt x="0" y="1567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8710" b="-8710"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0F0F1"/>
            </a:solid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15703" y="413742"/>
            <a:ext cx="8721975" cy="59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4"/>
              </a:lnSpc>
            </a:pPr>
            <a:r>
              <a:rPr lang="en-US" sz="3899" b="1">
                <a:solidFill>
                  <a:srgbClr val="3D9545"/>
                </a:solidFill>
                <a:latin typeface="Verdana Bold"/>
                <a:ea typeface="Verdana Bold"/>
                <a:cs typeface="Verdana Bold"/>
                <a:sym typeface="Verdana Bold"/>
              </a:rPr>
              <a:t>Implantação e Trabalho Futuro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69590" y="1365945"/>
            <a:ext cx="153889" cy="692646"/>
            <a:chOff x="0" y="0"/>
            <a:chExt cx="205185" cy="92352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5105" cy="923544"/>
            </a:xfrm>
            <a:custGeom>
              <a:avLst/>
              <a:gdLst/>
              <a:ahLst/>
              <a:cxnLst/>
              <a:rect l="l" t="t" r="r" b="b"/>
              <a:pathLst>
                <a:path w="205105" h="923544">
                  <a:moveTo>
                    <a:pt x="0" y="30734"/>
                  </a:moveTo>
                  <a:cubicBezTo>
                    <a:pt x="0" y="13843"/>
                    <a:pt x="13843" y="0"/>
                    <a:pt x="30734" y="0"/>
                  </a:cubicBezTo>
                  <a:lnTo>
                    <a:pt x="174371" y="0"/>
                  </a:lnTo>
                  <a:cubicBezTo>
                    <a:pt x="191389" y="0"/>
                    <a:pt x="205105" y="13843"/>
                    <a:pt x="205105" y="30734"/>
                  </a:cubicBezTo>
                  <a:lnTo>
                    <a:pt x="205105" y="892683"/>
                  </a:lnTo>
                  <a:cubicBezTo>
                    <a:pt x="205105" y="909701"/>
                    <a:pt x="191262" y="923417"/>
                    <a:pt x="174371" y="923417"/>
                  </a:cubicBezTo>
                  <a:lnTo>
                    <a:pt x="30734" y="923417"/>
                  </a:lnTo>
                  <a:cubicBezTo>
                    <a:pt x="13843" y="923544"/>
                    <a:pt x="0" y="909701"/>
                    <a:pt x="0" y="892683"/>
                  </a:cubicBezTo>
                  <a:close/>
                </a:path>
              </a:pathLst>
            </a:custGeom>
            <a:solidFill>
              <a:srgbClr val="F2EEEE"/>
            </a:solid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15702" y="1264890"/>
            <a:ext cx="461814" cy="461814"/>
            <a:chOff x="0" y="0"/>
            <a:chExt cx="615752" cy="61575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15696" cy="615696"/>
            </a:xfrm>
            <a:custGeom>
              <a:avLst/>
              <a:gdLst/>
              <a:ahLst/>
              <a:cxnLst/>
              <a:rect l="l" t="t" r="r" b="b"/>
              <a:pathLst>
                <a:path w="615696" h="615696">
                  <a:moveTo>
                    <a:pt x="0" y="307848"/>
                  </a:moveTo>
                  <a:cubicBezTo>
                    <a:pt x="0" y="137795"/>
                    <a:pt x="137795" y="0"/>
                    <a:pt x="307848" y="0"/>
                  </a:cubicBezTo>
                  <a:cubicBezTo>
                    <a:pt x="477901" y="0"/>
                    <a:pt x="615696" y="137795"/>
                    <a:pt x="615696" y="307848"/>
                  </a:cubicBezTo>
                  <a:cubicBezTo>
                    <a:pt x="615696" y="477901"/>
                    <a:pt x="477901" y="615696"/>
                    <a:pt x="307848" y="615696"/>
                  </a:cubicBezTo>
                  <a:cubicBezTo>
                    <a:pt x="137795" y="615696"/>
                    <a:pt x="0" y="477901"/>
                    <a:pt x="0" y="307848"/>
                  </a:cubicBezTo>
                  <a:close/>
                </a:path>
              </a:pathLst>
            </a:custGeom>
            <a:solidFill>
              <a:srgbClr val="F2EEEE"/>
            </a:solid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13" name="Freeform 13" descr="preencoded.png"/>
          <p:cNvSpPr/>
          <p:nvPr/>
        </p:nvSpPr>
        <p:spPr>
          <a:xfrm>
            <a:off x="731192" y="1380381"/>
            <a:ext cx="230832" cy="230833"/>
          </a:xfrm>
          <a:custGeom>
            <a:avLst/>
            <a:gdLst/>
            <a:ahLst/>
            <a:cxnLst/>
            <a:rect l="l" t="t" r="r" b="b"/>
            <a:pathLst>
              <a:path w="230832" h="230833">
                <a:moveTo>
                  <a:pt x="0" y="0"/>
                </a:moveTo>
                <a:lnTo>
                  <a:pt x="230833" y="0"/>
                </a:lnTo>
                <a:lnTo>
                  <a:pt x="230833" y="230833"/>
                </a:lnTo>
                <a:lnTo>
                  <a:pt x="0" y="2308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4" name="TextBox 14"/>
          <p:cNvSpPr txBox="1"/>
          <p:nvPr/>
        </p:nvSpPr>
        <p:spPr>
          <a:xfrm>
            <a:off x="1231404" y="1289000"/>
            <a:ext cx="554620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399" b="1">
                <a:solidFill>
                  <a:srgbClr val="A89E37"/>
                </a:solidFill>
                <a:latin typeface="Verdana Bold"/>
                <a:ea typeface="Verdana Bold"/>
                <a:cs typeface="Verdana Bold"/>
                <a:sym typeface="Verdana Bold"/>
              </a:rPr>
              <a:t>Serialização de Modelos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31404" y="1612255"/>
            <a:ext cx="9582894" cy="69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7"/>
              </a:lnSpc>
            </a:pPr>
            <a:r>
              <a:rPr lang="en-US" sz="2287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Conversão dos modelos treinados para formatos otimizados (ONNX, TorchScript) para deployment em produção.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000422" y="2443460"/>
            <a:ext cx="153889" cy="692646"/>
            <a:chOff x="0" y="0"/>
            <a:chExt cx="205185" cy="92352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05105" cy="923544"/>
            </a:xfrm>
            <a:custGeom>
              <a:avLst/>
              <a:gdLst/>
              <a:ahLst/>
              <a:cxnLst/>
              <a:rect l="l" t="t" r="r" b="b"/>
              <a:pathLst>
                <a:path w="205105" h="923544">
                  <a:moveTo>
                    <a:pt x="0" y="30734"/>
                  </a:moveTo>
                  <a:cubicBezTo>
                    <a:pt x="0" y="13843"/>
                    <a:pt x="13843" y="0"/>
                    <a:pt x="30734" y="0"/>
                  </a:cubicBezTo>
                  <a:lnTo>
                    <a:pt x="174371" y="0"/>
                  </a:lnTo>
                  <a:cubicBezTo>
                    <a:pt x="191389" y="0"/>
                    <a:pt x="205105" y="13843"/>
                    <a:pt x="205105" y="30734"/>
                  </a:cubicBezTo>
                  <a:lnTo>
                    <a:pt x="205105" y="892683"/>
                  </a:lnTo>
                  <a:cubicBezTo>
                    <a:pt x="205105" y="909701"/>
                    <a:pt x="191262" y="923417"/>
                    <a:pt x="174371" y="923417"/>
                  </a:cubicBezTo>
                  <a:lnTo>
                    <a:pt x="30734" y="923417"/>
                  </a:lnTo>
                  <a:cubicBezTo>
                    <a:pt x="13843" y="923544"/>
                    <a:pt x="0" y="909701"/>
                    <a:pt x="0" y="892683"/>
                  </a:cubicBezTo>
                  <a:close/>
                </a:path>
              </a:pathLst>
            </a:custGeom>
            <a:solidFill>
              <a:srgbClr val="F2EEEE"/>
            </a:solid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46535" y="2342406"/>
            <a:ext cx="461814" cy="461814"/>
            <a:chOff x="0" y="0"/>
            <a:chExt cx="615752" cy="61575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15696" cy="615696"/>
            </a:xfrm>
            <a:custGeom>
              <a:avLst/>
              <a:gdLst/>
              <a:ahLst/>
              <a:cxnLst/>
              <a:rect l="l" t="t" r="r" b="b"/>
              <a:pathLst>
                <a:path w="615696" h="615696">
                  <a:moveTo>
                    <a:pt x="0" y="307848"/>
                  </a:moveTo>
                  <a:cubicBezTo>
                    <a:pt x="0" y="137795"/>
                    <a:pt x="137795" y="0"/>
                    <a:pt x="307848" y="0"/>
                  </a:cubicBezTo>
                  <a:cubicBezTo>
                    <a:pt x="477901" y="0"/>
                    <a:pt x="615696" y="137795"/>
                    <a:pt x="615696" y="307848"/>
                  </a:cubicBezTo>
                  <a:cubicBezTo>
                    <a:pt x="615696" y="477901"/>
                    <a:pt x="477901" y="615696"/>
                    <a:pt x="307848" y="615696"/>
                  </a:cubicBezTo>
                  <a:cubicBezTo>
                    <a:pt x="137795" y="615696"/>
                    <a:pt x="0" y="477901"/>
                    <a:pt x="0" y="307848"/>
                  </a:cubicBezTo>
                  <a:close/>
                </a:path>
              </a:pathLst>
            </a:custGeom>
            <a:solidFill>
              <a:srgbClr val="F2EEEE"/>
            </a:solid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20" name="Freeform 20" descr="preencoded.png"/>
          <p:cNvSpPr/>
          <p:nvPr/>
        </p:nvSpPr>
        <p:spPr>
          <a:xfrm>
            <a:off x="962025" y="2457896"/>
            <a:ext cx="230833" cy="230832"/>
          </a:xfrm>
          <a:custGeom>
            <a:avLst/>
            <a:gdLst/>
            <a:ahLst/>
            <a:cxnLst/>
            <a:rect l="l" t="t" r="r" b="b"/>
            <a:pathLst>
              <a:path w="230833" h="230832">
                <a:moveTo>
                  <a:pt x="0" y="0"/>
                </a:moveTo>
                <a:lnTo>
                  <a:pt x="230833" y="0"/>
                </a:lnTo>
                <a:lnTo>
                  <a:pt x="230833" y="230833"/>
                </a:lnTo>
                <a:lnTo>
                  <a:pt x="0" y="2308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999" r="-3999"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21" name="TextBox 21"/>
          <p:cNvSpPr txBox="1"/>
          <p:nvPr/>
        </p:nvSpPr>
        <p:spPr>
          <a:xfrm>
            <a:off x="1462236" y="2366516"/>
            <a:ext cx="3514454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399" b="1">
                <a:solidFill>
                  <a:srgbClr val="A89E37"/>
                </a:solidFill>
                <a:latin typeface="Verdana Bold"/>
                <a:ea typeface="Verdana Bold"/>
                <a:cs typeface="Verdana Bold"/>
                <a:sym typeface="Verdana Bold"/>
              </a:rPr>
              <a:t>API RESTful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62236" y="2689771"/>
            <a:ext cx="9352061" cy="69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7"/>
              </a:lnSpc>
            </a:pPr>
            <a:r>
              <a:rPr lang="en-US" sz="2287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Integração via API para aplicações móveis, web e sensores bioacústicos com autenticação e rate limiting.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231404" y="3520976"/>
            <a:ext cx="153889" cy="692646"/>
            <a:chOff x="0" y="0"/>
            <a:chExt cx="205185" cy="92352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05105" cy="923544"/>
            </a:xfrm>
            <a:custGeom>
              <a:avLst/>
              <a:gdLst/>
              <a:ahLst/>
              <a:cxnLst/>
              <a:rect l="l" t="t" r="r" b="b"/>
              <a:pathLst>
                <a:path w="205105" h="923544">
                  <a:moveTo>
                    <a:pt x="0" y="30734"/>
                  </a:moveTo>
                  <a:cubicBezTo>
                    <a:pt x="0" y="13843"/>
                    <a:pt x="13843" y="0"/>
                    <a:pt x="30734" y="0"/>
                  </a:cubicBezTo>
                  <a:lnTo>
                    <a:pt x="174371" y="0"/>
                  </a:lnTo>
                  <a:cubicBezTo>
                    <a:pt x="191389" y="0"/>
                    <a:pt x="205105" y="13843"/>
                    <a:pt x="205105" y="30734"/>
                  </a:cubicBezTo>
                  <a:lnTo>
                    <a:pt x="205105" y="892683"/>
                  </a:lnTo>
                  <a:cubicBezTo>
                    <a:pt x="205105" y="909701"/>
                    <a:pt x="191262" y="923417"/>
                    <a:pt x="174371" y="923417"/>
                  </a:cubicBezTo>
                  <a:lnTo>
                    <a:pt x="30734" y="923417"/>
                  </a:lnTo>
                  <a:cubicBezTo>
                    <a:pt x="13843" y="923544"/>
                    <a:pt x="0" y="909701"/>
                    <a:pt x="0" y="892683"/>
                  </a:cubicBezTo>
                  <a:close/>
                </a:path>
              </a:pathLst>
            </a:custGeom>
            <a:solidFill>
              <a:srgbClr val="F2EEEE"/>
            </a:solid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77515" y="3419921"/>
            <a:ext cx="461814" cy="461814"/>
            <a:chOff x="0" y="0"/>
            <a:chExt cx="615752" cy="61575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15696" cy="615696"/>
            </a:xfrm>
            <a:custGeom>
              <a:avLst/>
              <a:gdLst/>
              <a:ahLst/>
              <a:cxnLst/>
              <a:rect l="l" t="t" r="r" b="b"/>
              <a:pathLst>
                <a:path w="615696" h="615696">
                  <a:moveTo>
                    <a:pt x="0" y="307848"/>
                  </a:moveTo>
                  <a:cubicBezTo>
                    <a:pt x="0" y="137795"/>
                    <a:pt x="137795" y="0"/>
                    <a:pt x="307848" y="0"/>
                  </a:cubicBezTo>
                  <a:cubicBezTo>
                    <a:pt x="477901" y="0"/>
                    <a:pt x="615696" y="137795"/>
                    <a:pt x="615696" y="307848"/>
                  </a:cubicBezTo>
                  <a:cubicBezTo>
                    <a:pt x="615696" y="477901"/>
                    <a:pt x="477901" y="615696"/>
                    <a:pt x="307848" y="615696"/>
                  </a:cubicBezTo>
                  <a:cubicBezTo>
                    <a:pt x="137795" y="615696"/>
                    <a:pt x="0" y="477901"/>
                    <a:pt x="0" y="307848"/>
                  </a:cubicBezTo>
                  <a:close/>
                </a:path>
              </a:pathLst>
            </a:custGeom>
            <a:solidFill>
              <a:srgbClr val="F2EEEE"/>
            </a:solid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27" name="Freeform 27" descr="preencoded.png"/>
          <p:cNvSpPr/>
          <p:nvPr/>
        </p:nvSpPr>
        <p:spPr>
          <a:xfrm>
            <a:off x="1193006" y="3535412"/>
            <a:ext cx="230833" cy="230832"/>
          </a:xfrm>
          <a:custGeom>
            <a:avLst/>
            <a:gdLst/>
            <a:ahLst/>
            <a:cxnLst/>
            <a:rect l="l" t="t" r="r" b="b"/>
            <a:pathLst>
              <a:path w="230833" h="230832">
                <a:moveTo>
                  <a:pt x="0" y="0"/>
                </a:moveTo>
                <a:lnTo>
                  <a:pt x="230833" y="0"/>
                </a:lnTo>
                <a:lnTo>
                  <a:pt x="230833" y="230833"/>
                </a:lnTo>
                <a:lnTo>
                  <a:pt x="0" y="2308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5999" r="-15999"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28" name="TextBox 28"/>
          <p:cNvSpPr txBox="1"/>
          <p:nvPr/>
        </p:nvSpPr>
        <p:spPr>
          <a:xfrm>
            <a:off x="1693217" y="3511064"/>
            <a:ext cx="508438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399" b="1">
                <a:solidFill>
                  <a:srgbClr val="A89E37"/>
                </a:solidFill>
                <a:latin typeface="Verdana Bold"/>
                <a:ea typeface="Verdana Bold"/>
                <a:cs typeface="Verdana Bold"/>
                <a:sym typeface="Verdana Bold"/>
              </a:rPr>
              <a:t>Infraestrutura Cloud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93217" y="3835789"/>
            <a:ext cx="9121080" cy="69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7"/>
              </a:lnSpc>
            </a:pPr>
            <a:r>
              <a:rPr lang="en-US" sz="2287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Deploy em AWS/Azure com auto-scaling, monitoramento contínuo e backup automático.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654671" y="4971190"/>
            <a:ext cx="153889" cy="692646"/>
            <a:chOff x="0" y="0"/>
            <a:chExt cx="205185" cy="92352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05105" cy="923544"/>
            </a:xfrm>
            <a:custGeom>
              <a:avLst/>
              <a:gdLst/>
              <a:ahLst/>
              <a:cxnLst/>
              <a:rect l="l" t="t" r="r" b="b"/>
              <a:pathLst>
                <a:path w="205105" h="923544">
                  <a:moveTo>
                    <a:pt x="0" y="30734"/>
                  </a:moveTo>
                  <a:cubicBezTo>
                    <a:pt x="0" y="13843"/>
                    <a:pt x="13843" y="0"/>
                    <a:pt x="30734" y="0"/>
                  </a:cubicBezTo>
                  <a:lnTo>
                    <a:pt x="174371" y="0"/>
                  </a:lnTo>
                  <a:cubicBezTo>
                    <a:pt x="191389" y="0"/>
                    <a:pt x="205105" y="13843"/>
                    <a:pt x="205105" y="30734"/>
                  </a:cubicBezTo>
                  <a:lnTo>
                    <a:pt x="205105" y="892683"/>
                  </a:lnTo>
                  <a:cubicBezTo>
                    <a:pt x="205105" y="909701"/>
                    <a:pt x="191262" y="923417"/>
                    <a:pt x="174371" y="923417"/>
                  </a:cubicBezTo>
                  <a:lnTo>
                    <a:pt x="30734" y="923417"/>
                  </a:lnTo>
                  <a:cubicBezTo>
                    <a:pt x="13843" y="923544"/>
                    <a:pt x="0" y="909701"/>
                    <a:pt x="0" y="892683"/>
                  </a:cubicBezTo>
                  <a:close/>
                </a:path>
              </a:pathLst>
            </a:custGeom>
            <a:solidFill>
              <a:srgbClr val="F2EEEE"/>
            </a:solid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500709" y="4683398"/>
            <a:ext cx="461814" cy="461814"/>
            <a:chOff x="0" y="0"/>
            <a:chExt cx="615752" cy="61575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15696" cy="615696"/>
            </a:xfrm>
            <a:custGeom>
              <a:avLst/>
              <a:gdLst/>
              <a:ahLst/>
              <a:cxnLst/>
              <a:rect l="l" t="t" r="r" b="b"/>
              <a:pathLst>
                <a:path w="615696" h="615696">
                  <a:moveTo>
                    <a:pt x="0" y="307848"/>
                  </a:moveTo>
                  <a:cubicBezTo>
                    <a:pt x="0" y="137795"/>
                    <a:pt x="137795" y="0"/>
                    <a:pt x="307848" y="0"/>
                  </a:cubicBezTo>
                  <a:cubicBezTo>
                    <a:pt x="477901" y="0"/>
                    <a:pt x="615696" y="137795"/>
                    <a:pt x="615696" y="307848"/>
                  </a:cubicBezTo>
                  <a:cubicBezTo>
                    <a:pt x="615696" y="477901"/>
                    <a:pt x="477901" y="615696"/>
                    <a:pt x="307848" y="615696"/>
                  </a:cubicBezTo>
                  <a:cubicBezTo>
                    <a:pt x="137795" y="615696"/>
                    <a:pt x="0" y="477901"/>
                    <a:pt x="0" y="307848"/>
                  </a:cubicBezTo>
                  <a:close/>
                </a:path>
              </a:pathLst>
            </a:custGeom>
            <a:solidFill>
              <a:srgbClr val="F2EEEE"/>
            </a:solid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34" name="Freeform 34" descr="preencoded.png"/>
          <p:cNvSpPr/>
          <p:nvPr/>
        </p:nvSpPr>
        <p:spPr>
          <a:xfrm>
            <a:off x="1616199" y="4811898"/>
            <a:ext cx="230833" cy="230832"/>
          </a:xfrm>
          <a:custGeom>
            <a:avLst/>
            <a:gdLst/>
            <a:ahLst/>
            <a:cxnLst/>
            <a:rect l="l" t="t" r="r" b="b"/>
            <a:pathLst>
              <a:path w="230833" h="230832">
                <a:moveTo>
                  <a:pt x="0" y="0"/>
                </a:moveTo>
                <a:lnTo>
                  <a:pt x="230833" y="0"/>
                </a:lnTo>
                <a:lnTo>
                  <a:pt x="230833" y="230832"/>
                </a:lnTo>
                <a:lnTo>
                  <a:pt x="0" y="2308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6000" b="-6000"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35" name="TextBox 35"/>
          <p:cNvSpPr txBox="1"/>
          <p:nvPr/>
        </p:nvSpPr>
        <p:spPr>
          <a:xfrm>
            <a:off x="1924050" y="4831467"/>
            <a:ext cx="3248852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399" b="1">
                <a:solidFill>
                  <a:srgbClr val="A89E37"/>
                </a:solidFill>
                <a:latin typeface="Verdana Bold"/>
                <a:ea typeface="Verdana Bold"/>
                <a:cs typeface="Verdana Bold"/>
                <a:sym typeface="Verdana Bold"/>
              </a:rPr>
              <a:t>Aplicação Móvel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924050" y="5225802"/>
            <a:ext cx="8890247" cy="69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7"/>
              </a:lnSpc>
            </a:pPr>
            <a:r>
              <a:rPr lang="en-US" sz="2287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App para ciência cidadã com gravação, identificação em tempo real e contribuição para a base de dados.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461814" y="6054361"/>
            <a:ext cx="10198596" cy="28724"/>
            <a:chOff x="0" y="0"/>
            <a:chExt cx="13598128" cy="38298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3598144" cy="38354"/>
            </a:xfrm>
            <a:custGeom>
              <a:avLst/>
              <a:gdLst/>
              <a:ahLst/>
              <a:cxnLst/>
              <a:rect l="l" t="t" r="r" b="b"/>
              <a:pathLst>
                <a:path w="13598144" h="38354">
                  <a:moveTo>
                    <a:pt x="0" y="0"/>
                  </a:moveTo>
                  <a:lnTo>
                    <a:pt x="13598144" y="0"/>
                  </a:lnTo>
                  <a:lnTo>
                    <a:pt x="13598144" y="38354"/>
                  </a:lnTo>
                  <a:lnTo>
                    <a:pt x="0" y="38354"/>
                  </a:lnTo>
                  <a:close/>
                </a:path>
              </a:pathLst>
            </a:custGeom>
            <a:solidFill>
              <a:srgbClr val="4C4C4D">
                <a:alpha val="24706"/>
              </a:srgbClr>
            </a:solid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615703" y="6311685"/>
            <a:ext cx="4901446" cy="41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7"/>
              </a:lnSpc>
            </a:pPr>
            <a:r>
              <a:rPr lang="en-US" sz="2712" b="1">
                <a:solidFill>
                  <a:srgbClr val="3D9545"/>
                </a:solidFill>
                <a:latin typeface="Verdana Bold"/>
                <a:ea typeface="Verdana Bold"/>
                <a:cs typeface="Verdana Bold"/>
                <a:sym typeface="Verdana Bold"/>
              </a:rPr>
              <a:t>Próximos Passos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615703" y="6783206"/>
            <a:ext cx="10198596" cy="3301272"/>
            <a:chOff x="0" y="0"/>
            <a:chExt cx="13598128" cy="4401696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3598018" cy="4401636"/>
            </a:xfrm>
            <a:custGeom>
              <a:avLst/>
              <a:gdLst/>
              <a:ahLst/>
              <a:cxnLst/>
              <a:rect l="l" t="t" r="r" b="b"/>
              <a:pathLst>
                <a:path w="13598018" h="4401636">
                  <a:moveTo>
                    <a:pt x="0" y="28606"/>
                  </a:moveTo>
                  <a:cubicBezTo>
                    <a:pt x="0" y="12884"/>
                    <a:pt x="13843" y="0"/>
                    <a:pt x="30734" y="0"/>
                  </a:cubicBezTo>
                  <a:lnTo>
                    <a:pt x="13567283" y="0"/>
                  </a:lnTo>
                  <a:cubicBezTo>
                    <a:pt x="13584301" y="0"/>
                    <a:pt x="13598018" y="12884"/>
                    <a:pt x="13598018" y="28606"/>
                  </a:cubicBezTo>
                  <a:lnTo>
                    <a:pt x="13598018" y="4373030"/>
                  </a:lnTo>
                  <a:cubicBezTo>
                    <a:pt x="13598018" y="4388870"/>
                    <a:pt x="13584174" y="4401636"/>
                    <a:pt x="13567283" y="4401636"/>
                  </a:cubicBezTo>
                  <a:lnTo>
                    <a:pt x="30734" y="4401636"/>
                  </a:lnTo>
                  <a:cubicBezTo>
                    <a:pt x="13716" y="4401636"/>
                    <a:pt x="0" y="4388752"/>
                    <a:pt x="0" y="4373030"/>
                  </a:cubicBezTo>
                  <a:close/>
                </a:path>
              </a:pathLst>
            </a:custGeom>
            <a:solidFill>
              <a:srgbClr val="F2EEEE"/>
            </a:solid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769590" y="7015195"/>
            <a:ext cx="420710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399" b="1">
                <a:solidFill>
                  <a:srgbClr val="4C4C4D"/>
                </a:solidFill>
                <a:latin typeface="Verdana Bold"/>
                <a:ea typeface="Verdana Bold"/>
                <a:cs typeface="Verdana Bold"/>
                <a:sym typeface="Verdana Bold"/>
              </a:rPr>
              <a:t>Expansão de Espécies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69591" y="7369044"/>
            <a:ext cx="9890820" cy="409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5"/>
              </a:lnSpc>
            </a:pPr>
            <a:r>
              <a:rPr lang="en-US" sz="2087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Incluir mamíferos, répteis e anfíbios angolanos.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615701" y="9310510"/>
            <a:ext cx="10198596" cy="19050"/>
            <a:chOff x="0" y="0"/>
            <a:chExt cx="13598128" cy="254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3598144" cy="25400"/>
            </a:xfrm>
            <a:custGeom>
              <a:avLst/>
              <a:gdLst/>
              <a:ahLst/>
              <a:cxnLst/>
              <a:rect l="l" t="t" r="r" b="b"/>
              <a:pathLst>
                <a:path w="13598144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3585444" y="0"/>
                  </a:lnTo>
                  <a:cubicBezTo>
                    <a:pt x="13592429" y="0"/>
                    <a:pt x="13598144" y="5715"/>
                    <a:pt x="13598144" y="12700"/>
                  </a:cubicBezTo>
                  <a:cubicBezTo>
                    <a:pt x="13598144" y="19685"/>
                    <a:pt x="13592429" y="25400"/>
                    <a:pt x="13585444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D8D4D4"/>
            </a:solid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769590" y="7826127"/>
            <a:ext cx="391627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399" b="1">
                <a:solidFill>
                  <a:srgbClr val="4C4C4D"/>
                </a:solidFill>
                <a:latin typeface="Verdana Bold"/>
                <a:ea typeface="Verdana Bold"/>
                <a:cs typeface="Verdana Bold"/>
                <a:sym typeface="Verdana Bold"/>
              </a:rPr>
              <a:t>Rede de Sensores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769590" y="8112770"/>
            <a:ext cx="10354692" cy="409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5"/>
              </a:lnSpc>
            </a:pPr>
            <a:r>
              <a:rPr lang="en-US" sz="2087" spc="-75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Implementar sensores em parques nacionais para monitoramento contínuo.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69590" y="8595627"/>
            <a:ext cx="4403312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399" b="1">
                <a:solidFill>
                  <a:srgbClr val="4C4C4D"/>
                </a:solidFill>
                <a:latin typeface="Verdana Bold"/>
                <a:ea typeface="Verdana Bold"/>
                <a:cs typeface="Verdana Bold"/>
                <a:sym typeface="Verdana Bold"/>
              </a:rPr>
              <a:t>Parcerias Estratégicas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769590" y="8885187"/>
            <a:ext cx="9890820" cy="409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5"/>
              </a:lnSpc>
            </a:pPr>
            <a:r>
              <a:rPr lang="en-US" sz="2087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Colaboração com Ministério do Ambiente, universidades e ONGs.</a:t>
            </a:r>
          </a:p>
        </p:txBody>
      </p:sp>
      <p:grpSp>
        <p:nvGrpSpPr>
          <p:cNvPr id="50" name="Group 50"/>
          <p:cNvGrpSpPr/>
          <p:nvPr/>
        </p:nvGrpSpPr>
        <p:grpSpPr>
          <a:xfrm>
            <a:off x="615702" y="9258300"/>
            <a:ext cx="10198596" cy="886718"/>
            <a:chOff x="0" y="0"/>
            <a:chExt cx="13598128" cy="118229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3598144" cy="1182243"/>
            </a:xfrm>
            <a:custGeom>
              <a:avLst/>
              <a:gdLst/>
              <a:ahLst/>
              <a:cxnLst/>
              <a:rect l="l" t="t" r="r" b="b"/>
              <a:pathLst>
                <a:path w="13598144" h="1182243">
                  <a:moveTo>
                    <a:pt x="0" y="0"/>
                  </a:moveTo>
                  <a:lnTo>
                    <a:pt x="13598144" y="0"/>
                  </a:lnTo>
                  <a:lnTo>
                    <a:pt x="13598144" y="1182243"/>
                  </a:lnTo>
                  <a:lnTo>
                    <a:pt x="0" y="1182243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769590" y="9345424"/>
            <a:ext cx="4403312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399" b="1">
                <a:solidFill>
                  <a:srgbClr val="4C4C4D"/>
                </a:solidFill>
                <a:latin typeface="Verdana Bold"/>
                <a:ea typeface="Verdana Bold"/>
                <a:cs typeface="Verdana Bold"/>
                <a:sym typeface="Verdana Bold"/>
              </a:rPr>
              <a:t>Educação e Divulgação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769590" y="9633436"/>
            <a:ext cx="9890820" cy="409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5"/>
              </a:lnSpc>
            </a:pPr>
            <a:r>
              <a:rPr lang="en-US" sz="2087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Programas educativos e workshops sobre conservação e bioacústica.</a:t>
            </a:r>
          </a:p>
        </p:txBody>
      </p:sp>
      <p:grpSp>
        <p:nvGrpSpPr>
          <p:cNvPr id="54" name="Group 54"/>
          <p:cNvGrpSpPr/>
          <p:nvPr/>
        </p:nvGrpSpPr>
        <p:grpSpPr>
          <a:xfrm>
            <a:off x="15127473" y="572394"/>
            <a:ext cx="1777556" cy="877919"/>
            <a:chOff x="0" y="0"/>
            <a:chExt cx="2370075" cy="1170558"/>
          </a:xfrm>
        </p:grpSpPr>
        <p:sp>
          <p:nvSpPr>
            <p:cNvPr id="55" name="Freeform 55" descr="Picture 7"/>
            <p:cNvSpPr/>
            <p:nvPr/>
          </p:nvSpPr>
          <p:spPr>
            <a:xfrm>
              <a:off x="0" y="0"/>
              <a:ext cx="2370074" cy="1170559"/>
            </a:xfrm>
            <a:custGeom>
              <a:avLst/>
              <a:gdLst/>
              <a:ahLst/>
              <a:cxnLst/>
              <a:rect l="l" t="t" r="r" b="b"/>
              <a:pathLst>
                <a:path w="2370074" h="1170559">
                  <a:moveTo>
                    <a:pt x="0" y="0"/>
                  </a:moveTo>
                  <a:lnTo>
                    <a:pt x="2370074" y="0"/>
                  </a:lnTo>
                  <a:lnTo>
                    <a:pt x="2370074" y="1170559"/>
                  </a:lnTo>
                  <a:lnTo>
                    <a:pt x="0" y="1170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527" r="-528"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3445664" y="434190"/>
            <a:ext cx="1458182" cy="1119759"/>
            <a:chOff x="0" y="0"/>
            <a:chExt cx="1944242" cy="1493012"/>
          </a:xfrm>
        </p:grpSpPr>
        <p:sp>
          <p:nvSpPr>
            <p:cNvPr id="57" name="Freeform 57" descr="Picture 9"/>
            <p:cNvSpPr/>
            <p:nvPr/>
          </p:nvSpPr>
          <p:spPr>
            <a:xfrm>
              <a:off x="0" y="0"/>
              <a:ext cx="1944243" cy="1493012"/>
            </a:xfrm>
            <a:custGeom>
              <a:avLst/>
              <a:gdLst/>
              <a:ahLst/>
              <a:cxnLst/>
              <a:rect l="l" t="t" r="r" b="b"/>
              <a:pathLst>
                <a:path w="1944243" h="1493012">
                  <a:moveTo>
                    <a:pt x="0" y="0"/>
                  </a:moveTo>
                  <a:lnTo>
                    <a:pt x="1944243" y="0"/>
                  </a:lnTo>
                  <a:lnTo>
                    <a:pt x="1944243" y="1493012"/>
                  </a:lnTo>
                  <a:lnTo>
                    <a:pt x="0" y="14930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22" r="-22"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7277676" y="146404"/>
            <a:ext cx="732016" cy="1464810"/>
            <a:chOff x="0" y="0"/>
            <a:chExt cx="1077467" cy="2156079"/>
          </a:xfrm>
        </p:grpSpPr>
        <p:sp>
          <p:nvSpPr>
            <p:cNvPr id="59" name="Freeform 59" descr="pasted-movie.png"/>
            <p:cNvSpPr/>
            <p:nvPr/>
          </p:nvSpPr>
          <p:spPr>
            <a:xfrm>
              <a:off x="0" y="0"/>
              <a:ext cx="1077468" cy="2156079"/>
            </a:xfrm>
            <a:custGeom>
              <a:avLst/>
              <a:gdLst/>
              <a:ahLst/>
              <a:cxnLst/>
              <a:rect l="l" t="t" r="r" b="b"/>
              <a:pathLst>
                <a:path w="1077468" h="2156079">
                  <a:moveTo>
                    <a:pt x="0" y="0"/>
                  </a:moveTo>
                  <a:lnTo>
                    <a:pt x="1077468" y="0"/>
                  </a:lnTo>
                  <a:lnTo>
                    <a:pt x="1077468" y="2156079"/>
                  </a:lnTo>
                  <a:lnTo>
                    <a:pt x="0" y="2156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t="-423" b="-423"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1943321" y="366993"/>
            <a:ext cx="1380363" cy="1175575"/>
            <a:chOff x="0" y="0"/>
            <a:chExt cx="1840485" cy="1567433"/>
          </a:xfrm>
        </p:grpSpPr>
        <p:sp>
          <p:nvSpPr>
            <p:cNvPr id="61" name="Freeform 61" descr="pasted-movie.png"/>
            <p:cNvSpPr/>
            <p:nvPr/>
          </p:nvSpPr>
          <p:spPr>
            <a:xfrm>
              <a:off x="0" y="0"/>
              <a:ext cx="1840484" cy="1567434"/>
            </a:xfrm>
            <a:custGeom>
              <a:avLst/>
              <a:gdLst/>
              <a:ahLst/>
              <a:cxnLst/>
              <a:rect l="l" t="t" r="r" b="b"/>
              <a:pathLst>
                <a:path w="1840484" h="1567434">
                  <a:moveTo>
                    <a:pt x="0" y="0"/>
                  </a:moveTo>
                  <a:lnTo>
                    <a:pt x="1840484" y="0"/>
                  </a:lnTo>
                  <a:lnTo>
                    <a:pt x="1840484" y="1567434"/>
                  </a:lnTo>
                  <a:lnTo>
                    <a:pt x="0" y="1567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t="-8710" b="-8710"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pic>
        <p:nvPicPr>
          <p:cNvPr id="63" name="Imagem 62">
            <a:extLst>
              <a:ext uri="{FF2B5EF4-FFF2-40B4-BE49-F238E27FC236}">
                <a16:creationId xmlns:a16="http://schemas.microsoft.com/office/drawing/2014/main" id="{C255453F-D8E5-9E8E-B339-1C7A734D218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7925" y="1757619"/>
            <a:ext cx="6492183" cy="841508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127473" y="572394"/>
            <a:ext cx="1777556" cy="877919"/>
            <a:chOff x="0" y="0"/>
            <a:chExt cx="2370075" cy="1170558"/>
          </a:xfrm>
        </p:grpSpPr>
        <p:sp>
          <p:nvSpPr>
            <p:cNvPr id="3" name="Freeform 3" descr="Picture 7"/>
            <p:cNvSpPr/>
            <p:nvPr/>
          </p:nvSpPr>
          <p:spPr>
            <a:xfrm>
              <a:off x="0" y="0"/>
              <a:ext cx="2370074" cy="1170559"/>
            </a:xfrm>
            <a:custGeom>
              <a:avLst/>
              <a:gdLst/>
              <a:ahLst/>
              <a:cxnLst/>
              <a:rect l="l" t="t" r="r" b="b"/>
              <a:pathLst>
                <a:path w="2370074" h="1170559">
                  <a:moveTo>
                    <a:pt x="0" y="0"/>
                  </a:moveTo>
                  <a:lnTo>
                    <a:pt x="2370074" y="0"/>
                  </a:lnTo>
                  <a:lnTo>
                    <a:pt x="2370074" y="1170559"/>
                  </a:lnTo>
                  <a:lnTo>
                    <a:pt x="0" y="1170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27" r="-528"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3445664" y="434190"/>
            <a:ext cx="1458182" cy="1119759"/>
            <a:chOff x="0" y="0"/>
            <a:chExt cx="1944242" cy="1493012"/>
          </a:xfrm>
        </p:grpSpPr>
        <p:sp>
          <p:nvSpPr>
            <p:cNvPr id="5" name="Freeform 5" descr="Picture 9"/>
            <p:cNvSpPr/>
            <p:nvPr/>
          </p:nvSpPr>
          <p:spPr>
            <a:xfrm>
              <a:off x="0" y="0"/>
              <a:ext cx="1944243" cy="1493012"/>
            </a:xfrm>
            <a:custGeom>
              <a:avLst/>
              <a:gdLst/>
              <a:ahLst/>
              <a:cxnLst/>
              <a:rect l="l" t="t" r="r" b="b"/>
              <a:pathLst>
                <a:path w="1944243" h="1493012">
                  <a:moveTo>
                    <a:pt x="0" y="0"/>
                  </a:moveTo>
                  <a:lnTo>
                    <a:pt x="1944243" y="0"/>
                  </a:lnTo>
                  <a:lnTo>
                    <a:pt x="1944243" y="1493012"/>
                  </a:lnTo>
                  <a:lnTo>
                    <a:pt x="0" y="14930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r="-22"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01592" y="146404"/>
            <a:ext cx="808100" cy="1617059"/>
            <a:chOff x="0" y="0"/>
            <a:chExt cx="1077467" cy="2156079"/>
          </a:xfrm>
        </p:grpSpPr>
        <p:sp>
          <p:nvSpPr>
            <p:cNvPr id="7" name="Freeform 7" descr="pasted-movie.png"/>
            <p:cNvSpPr/>
            <p:nvPr/>
          </p:nvSpPr>
          <p:spPr>
            <a:xfrm>
              <a:off x="0" y="0"/>
              <a:ext cx="1077468" cy="2156079"/>
            </a:xfrm>
            <a:custGeom>
              <a:avLst/>
              <a:gdLst/>
              <a:ahLst/>
              <a:cxnLst/>
              <a:rect l="l" t="t" r="r" b="b"/>
              <a:pathLst>
                <a:path w="1077468" h="2156079">
                  <a:moveTo>
                    <a:pt x="0" y="0"/>
                  </a:moveTo>
                  <a:lnTo>
                    <a:pt x="1077468" y="0"/>
                  </a:lnTo>
                  <a:lnTo>
                    <a:pt x="1077468" y="2156079"/>
                  </a:lnTo>
                  <a:lnTo>
                    <a:pt x="0" y="2156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423" b="-423"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943321" y="366993"/>
            <a:ext cx="1380363" cy="1175575"/>
            <a:chOff x="0" y="0"/>
            <a:chExt cx="1840485" cy="1567433"/>
          </a:xfrm>
        </p:grpSpPr>
        <p:sp>
          <p:nvSpPr>
            <p:cNvPr id="9" name="Freeform 9" descr="pasted-movie.png"/>
            <p:cNvSpPr/>
            <p:nvPr/>
          </p:nvSpPr>
          <p:spPr>
            <a:xfrm>
              <a:off x="0" y="0"/>
              <a:ext cx="1840484" cy="1567434"/>
            </a:xfrm>
            <a:custGeom>
              <a:avLst/>
              <a:gdLst/>
              <a:ahLst/>
              <a:cxnLst/>
              <a:rect l="l" t="t" r="r" b="b"/>
              <a:pathLst>
                <a:path w="1840484" h="1567434">
                  <a:moveTo>
                    <a:pt x="0" y="0"/>
                  </a:moveTo>
                  <a:lnTo>
                    <a:pt x="1840484" y="0"/>
                  </a:lnTo>
                  <a:lnTo>
                    <a:pt x="1840484" y="1567434"/>
                  </a:lnTo>
                  <a:lnTo>
                    <a:pt x="0" y="1567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8710" b="-8710"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218706" y="4246181"/>
            <a:ext cx="5959154" cy="1667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4"/>
              </a:lnSpc>
            </a:pPr>
            <a:r>
              <a:rPr lang="en-US" sz="5499" b="1" spc="16">
                <a:solidFill>
                  <a:srgbClr val="FFCA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Projeto BioLingo</a:t>
            </a:r>
          </a:p>
          <a:p>
            <a:pPr algn="ctr">
              <a:lnSpc>
                <a:spcPts val="6599"/>
              </a:lnSpc>
            </a:pPr>
            <a:endParaRPr lang="en-US" sz="5499" b="1" spc="16">
              <a:solidFill>
                <a:srgbClr val="FFCA28"/>
              </a:solidFill>
              <a:latin typeface="Crimson Pro Bold"/>
              <a:ea typeface="Crimson Pro Bold"/>
              <a:cs typeface="Crimson Pro Bold"/>
              <a:sym typeface="Crimson Pro Bo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2457423" y="5143500"/>
            <a:ext cx="13373153" cy="57286"/>
            <a:chOff x="0" y="0"/>
            <a:chExt cx="3522147" cy="1508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522147" cy="15088"/>
            </a:xfrm>
            <a:custGeom>
              <a:avLst/>
              <a:gdLst/>
              <a:ahLst/>
              <a:cxnLst/>
              <a:rect l="l" t="t" r="r" b="b"/>
              <a:pathLst>
                <a:path w="3522147" h="15088">
                  <a:moveTo>
                    <a:pt x="0" y="0"/>
                  </a:moveTo>
                  <a:lnTo>
                    <a:pt x="3522147" y="0"/>
                  </a:lnTo>
                  <a:lnTo>
                    <a:pt x="3522147" y="15088"/>
                  </a:lnTo>
                  <a:lnTo>
                    <a:pt x="0" y="15088"/>
                  </a:lnTo>
                  <a:close/>
                </a:path>
              </a:pathLst>
            </a:custGeom>
            <a:solidFill>
              <a:srgbClr val="2E7D32"/>
            </a:solidFill>
          </p:spPr>
          <p:txBody>
            <a:bodyPr/>
            <a:lstStyle/>
            <a:p>
              <a:endParaRPr lang="pt-PT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522147" cy="53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1943321" y="6337395"/>
            <a:ext cx="6723180" cy="2038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5" lvl="1" indent="-485777" algn="just">
              <a:lnSpc>
                <a:spcPts val="5395"/>
              </a:lnSpc>
              <a:buFont typeface="Arial"/>
              <a:buChar char="•"/>
            </a:pPr>
            <a:r>
              <a:rPr lang="en-US" sz="4500" b="1" spc="13">
                <a:solidFill>
                  <a:srgbClr val="50505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António Francisco</a:t>
            </a:r>
          </a:p>
          <a:p>
            <a:pPr marL="971555" lvl="1" indent="-485777" algn="just">
              <a:lnSpc>
                <a:spcPts val="5395"/>
              </a:lnSpc>
              <a:buFont typeface="Arial"/>
              <a:buChar char="•"/>
            </a:pPr>
            <a:r>
              <a:rPr lang="en-US" sz="4500" b="1" spc="13">
                <a:solidFill>
                  <a:srgbClr val="50505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Eudesmagno Miguel</a:t>
            </a:r>
          </a:p>
          <a:p>
            <a:pPr marL="971555" lvl="1" indent="-485777" algn="just">
              <a:lnSpc>
                <a:spcPts val="5399"/>
              </a:lnSpc>
              <a:buFont typeface="Arial"/>
              <a:buChar char="•"/>
            </a:pPr>
            <a:r>
              <a:rPr lang="en-US" sz="4500" b="1" spc="17">
                <a:solidFill>
                  <a:srgbClr val="50505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José Vale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2452163"/>
            <a:ext cx="16339167" cy="128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98"/>
              </a:lnSpc>
            </a:pPr>
            <a:r>
              <a:rPr lang="en-US" sz="8499" b="1" spc="33">
                <a:solidFill>
                  <a:srgbClr val="2E7D32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Decifrando a linguagem biológica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633503" y="5480015"/>
            <a:ext cx="6723180" cy="86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838"/>
              </a:lnSpc>
            </a:pPr>
            <a:r>
              <a:rPr lang="en-US" sz="5699" b="1" spc="22">
                <a:solidFill>
                  <a:srgbClr val="3D9545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Grupo nº 14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0F0F1"/>
            </a:solid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74" y="269659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7" y="1534899"/>
            <a:ext cx="12753479" cy="928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0"/>
              </a:lnSpc>
            </a:pPr>
            <a:r>
              <a:rPr lang="en-US" sz="5974" b="1" spc="-215">
                <a:solidFill>
                  <a:srgbClr val="3D9545"/>
                </a:solidFill>
                <a:latin typeface="Verdana Bold"/>
                <a:ea typeface="Verdana Bold"/>
                <a:cs typeface="Verdana Bold"/>
                <a:sym typeface="Verdana Bold"/>
              </a:rPr>
              <a:t>Agenda da Apresentação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16211" y="3318879"/>
            <a:ext cx="247948" cy="119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037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01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92237" y="3896464"/>
            <a:ext cx="5269111" cy="47625"/>
            <a:chOff x="0" y="0"/>
            <a:chExt cx="7025482" cy="635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025513" cy="63500"/>
            </a:xfrm>
            <a:custGeom>
              <a:avLst/>
              <a:gdLst/>
              <a:ahLst/>
              <a:cxnLst/>
              <a:rect l="l" t="t" r="r" b="b"/>
              <a:pathLst>
                <a:path w="7025513" h="63500">
                  <a:moveTo>
                    <a:pt x="0" y="0"/>
                  </a:moveTo>
                  <a:lnTo>
                    <a:pt x="7025513" y="0"/>
                  </a:lnTo>
                  <a:lnTo>
                    <a:pt x="7025513" y="63500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rgbClr val="4C4C4D"/>
            </a:solid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92237" y="4538793"/>
            <a:ext cx="4711041" cy="585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23"/>
              </a:lnSpc>
            </a:pPr>
            <a:r>
              <a:rPr lang="en-US" sz="3837" b="1">
                <a:solidFill>
                  <a:srgbClr val="A89E37"/>
                </a:solidFill>
                <a:latin typeface="Verdana Bold"/>
                <a:ea typeface="Verdana Bold"/>
                <a:cs typeface="Verdana Bold"/>
                <a:sym typeface="Verdana Bold"/>
              </a:rPr>
              <a:t>Nota Conceitual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7" y="5298859"/>
            <a:ext cx="5269111" cy="119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037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Contexto, objetivos e relação com os ODS.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09296" y="3318879"/>
            <a:ext cx="247947" cy="119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037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02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509296" y="3915514"/>
            <a:ext cx="5269260" cy="57150"/>
            <a:chOff x="0" y="0"/>
            <a:chExt cx="7025680" cy="762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025640" cy="76200"/>
            </a:xfrm>
            <a:custGeom>
              <a:avLst/>
              <a:gdLst/>
              <a:ahLst/>
              <a:cxnLst/>
              <a:rect l="l" t="t" r="r" b="b"/>
              <a:pathLst>
                <a:path w="7025640" h="76200">
                  <a:moveTo>
                    <a:pt x="0" y="0"/>
                  </a:moveTo>
                  <a:lnTo>
                    <a:pt x="7025640" y="0"/>
                  </a:lnTo>
                  <a:lnTo>
                    <a:pt x="7025640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4C4C4D"/>
            </a:solid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509296" y="4502623"/>
            <a:ext cx="3101131" cy="548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53"/>
              </a:lnSpc>
            </a:pPr>
            <a:r>
              <a:rPr lang="en-US" sz="3537" b="1">
                <a:solidFill>
                  <a:srgbClr val="A89E37"/>
                </a:solidFill>
                <a:latin typeface="Verdana Bold"/>
                <a:ea typeface="Verdana Bold"/>
                <a:cs typeface="Verdana Bold"/>
                <a:sym typeface="Verdana Bold"/>
              </a:rPr>
              <a:t>Dados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09296" y="5041291"/>
            <a:ext cx="4887247" cy="181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037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Coleta, análise exploratória e engenharia de recursos.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026504" y="3318879"/>
            <a:ext cx="247948" cy="119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037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03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2026504" y="3944089"/>
            <a:ext cx="5269111" cy="57150"/>
            <a:chOff x="0" y="0"/>
            <a:chExt cx="7025482" cy="762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025513" cy="76200"/>
            </a:xfrm>
            <a:custGeom>
              <a:avLst/>
              <a:gdLst/>
              <a:ahLst/>
              <a:cxnLst/>
              <a:rect l="l" t="t" r="r" b="b"/>
              <a:pathLst>
                <a:path w="7025513" h="76200">
                  <a:moveTo>
                    <a:pt x="0" y="0"/>
                  </a:moveTo>
                  <a:lnTo>
                    <a:pt x="7025513" y="0"/>
                  </a:lnTo>
                  <a:lnTo>
                    <a:pt x="7025513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4C4C4D"/>
            </a:solid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2026504" y="4538793"/>
            <a:ext cx="3101131" cy="548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53"/>
              </a:lnSpc>
            </a:pPr>
            <a:r>
              <a:rPr lang="en-US" sz="3537" b="1">
                <a:solidFill>
                  <a:srgbClr val="A89E37"/>
                </a:solidFill>
                <a:latin typeface="Verdana Bold"/>
                <a:ea typeface="Verdana Bold"/>
                <a:cs typeface="Verdana Bold"/>
                <a:sym typeface="Verdana Bold"/>
              </a:rPr>
              <a:t>Modelos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026504" y="5041291"/>
            <a:ext cx="5269111" cy="119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037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Seleção, treinamento, avaliação e ajuste.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92238" y="6679091"/>
            <a:ext cx="247948" cy="119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037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04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992237" y="7313825"/>
            <a:ext cx="8027640" cy="47625"/>
            <a:chOff x="0" y="0"/>
            <a:chExt cx="10703520" cy="635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703560" cy="63500"/>
            </a:xfrm>
            <a:custGeom>
              <a:avLst/>
              <a:gdLst/>
              <a:ahLst/>
              <a:cxnLst/>
              <a:rect l="l" t="t" r="r" b="b"/>
              <a:pathLst>
                <a:path w="10703560" h="63500">
                  <a:moveTo>
                    <a:pt x="0" y="0"/>
                  </a:moveTo>
                  <a:lnTo>
                    <a:pt x="10703560" y="0"/>
                  </a:lnTo>
                  <a:lnTo>
                    <a:pt x="10703560" y="63500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rgbClr val="4C4C4D"/>
            </a:solid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57201" y="7900493"/>
            <a:ext cx="3101131" cy="548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53"/>
              </a:lnSpc>
            </a:pPr>
            <a:r>
              <a:rPr lang="en-US" sz="3537" b="1">
                <a:solidFill>
                  <a:srgbClr val="A89E37"/>
                </a:solidFill>
                <a:latin typeface="Verdana Bold"/>
                <a:ea typeface="Verdana Bold"/>
                <a:cs typeface="Verdana Bold"/>
                <a:sym typeface="Verdana Bold"/>
              </a:rPr>
              <a:t>Resultados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57201" y="8604516"/>
            <a:ext cx="5204147" cy="119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037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Desempenho e métricas alcançadas.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267826" y="6721953"/>
            <a:ext cx="247947" cy="119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037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05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9144000" y="7337637"/>
            <a:ext cx="8027789" cy="52388"/>
            <a:chOff x="0" y="0"/>
            <a:chExt cx="10703718" cy="6985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703687" cy="69850"/>
            </a:xfrm>
            <a:custGeom>
              <a:avLst/>
              <a:gdLst/>
              <a:ahLst/>
              <a:cxnLst/>
              <a:rect l="l" t="t" r="r" b="b"/>
              <a:pathLst>
                <a:path w="10703687" h="69850">
                  <a:moveTo>
                    <a:pt x="0" y="0"/>
                  </a:moveTo>
                  <a:lnTo>
                    <a:pt x="10703687" y="0"/>
                  </a:lnTo>
                  <a:lnTo>
                    <a:pt x="10703687" y="69850"/>
                  </a:lnTo>
                  <a:lnTo>
                    <a:pt x="0" y="69850"/>
                  </a:lnTo>
                  <a:close/>
                </a:path>
              </a:pathLst>
            </a:custGeom>
            <a:solidFill>
              <a:srgbClr val="4C4C4D"/>
            </a:solid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9267826" y="7900493"/>
            <a:ext cx="3537717" cy="548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53"/>
              </a:lnSpc>
            </a:pPr>
            <a:r>
              <a:rPr lang="en-US" sz="3537" b="1">
                <a:solidFill>
                  <a:srgbClr val="A89E37"/>
                </a:solidFill>
                <a:latin typeface="Verdana Bold"/>
                <a:ea typeface="Verdana Bold"/>
                <a:cs typeface="Verdana Bold"/>
                <a:sym typeface="Verdana Bold"/>
              </a:rPr>
              <a:t>Implantação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67826" y="8604516"/>
            <a:ext cx="5108121" cy="119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037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Estratégia de deployment e trabalho futuro.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5127473" y="572394"/>
            <a:ext cx="1777556" cy="877919"/>
            <a:chOff x="0" y="0"/>
            <a:chExt cx="2370075" cy="1170558"/>
          </a:xfrm>
        </p:grpSpPr>
        <p:sp>
          <p:nvSpPr>
            <p:cNvPr id="33" name="Freeform 33" descr="Picture 7"/>
            <p:cNvSpPr/>
            <p:nvPr/>
          </p:nvSpPr>
          <p:spPr>
            <a:xfrm>
              <a:off x="0" y="0"/>
              <a:ext cx="2370074" cy="1170559"/>
            </a:xfrm>
            <a:custGeom>
              <a:avLst/>
              <a:gdLst/>
              <a:ahLst/>
              <a:cxnLst/>
              <a:rect l="l" t="t" r="r" b="b"/>
              <a:pathLst>
                <a:path w="2370074" h="1170559">
                  <a:moveTo>
                    <a:pt x="0" y="0"/>
                  </a:moveTo>
                  <a:lnTo>
                    <a:pt x="2370074" y="0"/>
                  </a:lnTo>
                  <a:lnTo>
                    <a:pt x="2370074" y="1170559"/>
                  </a:lnTo>
                  <a:lnTo>
                    <a:pt x="0" y="1170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27" r="-528"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3445664" y="434190"/>
            <a:ext cx="1458182" cy="1119759"/>
            <a:chOff x="0" y="0"/>
            <a:chExt cx="1944242" cy="1493012"/>
          </a:xfrm>
        </p:grpSpPr>
        <p:sp>
          <p:nvSpPr>
            <p:cNvPr id="35" name="Freeform 35" descr="Picture 9"/>
            <p:cNvSpPr/>
            <p:nvPr/>
          </p:nvSpPr>
          <p:spPr>
            <a:xfrm>
              <a:off x="0" y="0"/>
              <a:ext cx="1944243" cy="1493012"/>
            </a:xfrm>
            <a:custGeom>
              <a:avLst/>
              <a:gdLst/>
              <a:ahLst/>
              <a:cxnLst/>
              <a:rect l="l" t="t" r="r" b="b"/>
              <a:pathLst>
                <a:path w="1944243" h="1493012">
                  <a:moveTo>
                    <a:pt x="0" y="0"/>
                  </a:moveTo>
                  <a:lnTo>
                    <a:pt x="1944243" y="0"/>
                  </a:lnTo>
                  <a:lnTo>
                    <a:pt x="1944243" y="1493012"/>
                  </a:lnTo>
                  <a:lnTo>
                    <a:pt x="0" y="14930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r="-22"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7201592" y="146404"/>
            <a:ext cx="808100" cy="1617059"/>
            <a:chOff x="0" y="0"/>
            <a:chExt cx="1077467" cy="2156079"/>
          </a:xfrm>
        </p:grpSpPr>
        <p:sp>
          <p:nvSpPr>
            <p:cNvPr id="37" name="Freeform 37" descr="pasted-movie.png"/>
            <p:cNvSpPr/>
            <p:nvPr/>
          </p:nvSpPr>
          <p:spPr>
            <a:xfrm>
              <a:off x="0" y="0"/>
              <a:ext cx="1077468" cy="2156079"/>
            </a:xfrm>
            <a:custGeom>
              <a:avLst/>
              <a:gdLst/>
              <a:ahLst/>
              <a:cxnLst/>
              <a:rect l="l" t="t" r="r" b="b"/>
              <a:pathLst>
                <a:path w="1077468" h="2156079">
                  <a:moveTo>
                    <a:pt x="0" y="0"/>
                  </a:moveTo>
                  <a:lnTo>
                    <a:pt x="1077468" y="0"/>
                  </a:lnTo>
                  <a:lnTo>
                    <a:pt x="1077468" y="2156079"/>
                  </a:lnTo>
                  <a:lnTo>
                    <a:pt x="0" y="2156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423" b="-423"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1943321" y="366993"/>
            <a:ext cx="1380363" cy="1175575"/>
            <a:chOff x="0" y="0"/>
            <a:chExt cx="1840485" cy="1567433"/>
          </a:xfrm>
        </p:grpSpPr>
        <p:sp>
          <p:nvSpPr>
            <p:cNvPr id="39" name="Freeform 39" descr="pasted-movie.png"/>
            <p:cNvSpPr/>
            <p:nvPr/>
          </p:nvSpPr>
          <p:spPr>
            <a:xfrm>
              <a:off x="0" y="0"/>
              <a:ext cx="1840484" cy="1567434"/>
            </a:xfrm>
            <a:custGeom>
              <a:avLst/>
              <a:gdLst/>
              <a:ahLst/>
              <a:cxnLst/>
              <a:rect l="l" t="t" r="r" b="b"/>
              <a:pathLst>
                <a:path w="1840484" h="1567434">
                  <a:moveTo>
                    <a:pt x="0" y="0"/>
                  </a:moveTo>
                  <a:lnTo>
                    <a:pt x="1840484" y="0"/>
                  </a:lnTo>
                  <a:lnTo>
                    <a:pt x="1840484" y="1567434"/>
                  </a:lnTo>
                  <a:lnTo>
                    <a:pt x="0" y="1567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8710" b="-8710"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0F0F1"/>
            </a:solid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1059556"/>
            <a:ext cx="10206154" cy="1322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4"/>
              </a:lnSpc>
            </a:pPr>
            <a:r>
              <a:rPr lang="en-US" sz="5174" b="1" spc="-310">
                <a:solidFill>
                  <a:srgbClr val="3D9545"/>
                </a:solidFill>
                <a:latin typeface="Verdana Bold"/>
                <a:ea typeface="Verdana Bold"/>
                <a:cs typeface="Verdana Bold"/>
                <a:sym typeface="Verdana Bold"/>
              </a:rPr>
              <a:t>Contexto: Biodiversidade angolana em Risco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7" y="2872541"/>
            <a:ext cx="4683755" cy="603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46"/>
              </a:lnSpc>
            </a:pPr>
            <a:r>
              <a:rPr lang="en-US" sz="3937" b="1">
                <a:solidFill>
                  <a:srgbClr val="A89E37"/>
                </a:solidFill>
                <a:latin typeface="Verdana Bold"/>
                <a:ea typeface="Verdana Bold"/>
                <a:cs typeface="Verdana Bold"/>
                <a:sym typeface="Verdana Bold"/>
              </a:rPr>
              <a:t>Riqueza Natural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7" y="3437053"/>
            <a:ext cx="7849195" cy="273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5"/>
              </a:lnSpc>
            </a:pPr>
            <a:r>
              <a:rPr lang="en-US" sz="2737" spc="-98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Angola possui uma das biodiversidades mais ricas do continente africano, com aproximadamente </a:t>
            </a:r>
            <a:r>
              <a:rPr lang="en-US" sz="2737" b="1" spc="-98">
                <a:solidFill>
                  <a:srgbClr val="000000"/>
                </a:solidFill>
                <a:latin typeface="Verdana Bold"/>
                <a:ea typeface="Verdana Bold"/>
                <a:cs typeface="Verdana Bold"/>
                <a:sym typeface="Verdana Bold"/>
              </a:rPr>
              <a:t>276 espécies de mamíferos</a:t>
            </a:r>
            <a:r>
              <a:rPr lang="en-US" sz="2737" spc="-98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2737" b="1" spc="-98">
                <a:solidFill>
                  <a:srgbClr val="000000"/>
                </a:solidFill>
                <a:latin typeface="Verdana Bold"/>
                <a:ea typeface="Verdana Bold"/>
                <a:cs typeface="Verdana Bold"/>
                <a:sym typeface="Verdana Bold"/>
              </a:rPr>
              <a:t>265 espécies de aves</a:t>
            </a:r>
            <a:r>
              <a:rPr lang="en-US" sz="2737" spc="-98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e </a:t>
            </a:r>
            <a:r>
              <a:rPr lang="en-US" sz="2737" b="1" spc="-98">
                <a:solidFill>
                  <a:srgbClr val="000000"/>
                </a:solidFill>
                <a:latin typeface="Verdana Bold"/>
                <a:ea typeface="Verdana Bold"/>
                <a:cs typeface="Verdana Bold"/>
                <a:sym typeface="Verdana Bold"/>
              </a:rPr>
              <a:t>5.185 espécies de plantas</a:t>
            </a:r>
            <a:r>
              <a:rPr lang="en-US" sz="2737" spc="-98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 superiores.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7" y="6235601"/>
            <a:ext cx="5165738" cy="585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23"/>
              </a:lnSpc>
            </a:pPr>
            <a:r>
              <a:rPr lang="en-US" sz="3837" b="1">
                <a:solidFill>
                  <a:srgbClr val="A89E37"/>
                </a:solidFill>
                <a:latin typeface="Verdana Bold"/>
                <a:ea typeface="Verdana Bold"/>
                <a:cs typeface="Verdana Bold"/>
                <a:sym typeface="Verdana Bold"/>
              </a:rPr>
              <a:t>Ameaças Críticas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7" y="6896880"/>
            <a:ext cx="7849195" cy="2950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9"/>
              </a:lnSpc>
            </a:pPr>
            <a:r>
              <a:rPr lang="en-US" sz="2637" spc="-94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Esta riqueza enfrenta ameaças significativas: caça furtiva, perda de habitat e impactos de três décadas de guerra civil. Segundo a IUCN, cerca de </a:t>
            </a:r>
            <a:r>
              <a:rPr lang="en-US" sz="2637" b="1" spc="-94">
                <a:solidFill>
                  <a:srgbClr val="000000"/>
                </a:solidFill>
                <a:latin typeface="Verdana Bold"/>
                <a:ea typeface="Verdana Bold"/>
                <a:cs typeface="Verdana Bold"/>
                <a:sym typeface="Verdana Bold"/>
              </a:rPr>
              <a:t>75% dos animais e plantas</a:t>
            </a:r>
            <a:r>
              <a:rPr lang="en-US" sz="2637" spc="-94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 listados estão classificados como vulneráveis, ameaçados ou criticamente ameaçados.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92499" y="2891201"/>
            <a:ext cx="5311347" cy="585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23"/>
              </a:lnSpc>
            </a:pPr>
            <a:r>
              <a:rPr lang="en-US" sz="3837" b="1">
                <a:solidFill>
                  <a:srgbClr val="A89E37"/>
                </a:solidFill>
                <a:latin typeface="Verdana Bold"/>
                <a:ea typeface="Verdana Bold"/>
                <a:cs typeface="Verdana Bold"/>
                <a:sym typeface="Verdana Bold"/>
              </a:rPr>
              <a:t>Lacuna Científica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10105" y="3437053"/>
            <a:ext cx="7849195" cy="273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5"/>
              </a:lnSpc>
            </a:pPr>
            <a:r>
              <a:rPr lang="en-US" sz="2737" spc="-98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A pesquisa em bioacústica em África permanece limitada, com </a:t>
            </a:r>
            <a:r>
              <a:rPr lang="en-US" sz="2737" b="1" spc="-98">
                <a:solidFill>
                  <a:srgbClr val="000000"/>
                </a:solidFill>
                <a:latin typeface="Verdana Bold"/>
                <a:ea typeface="Verdana Bold"/>
                <a:cs typeface="Verdana Bold"/>
                <a:sym typeface="Verdana Bold"/>
              </a:rPr>
              <a:t>74,3% dos autores sendo não-africanos</a:t>
            </a:r>
            <a:r>
              <a:rPr lang="en-US" sz="2737" spc="-98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, indicando uma lacuna crítica em capacidades locais. Angola está particularmente subrepresentada neste campo.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56092" y="6235601"/>
            <a:ext cx="4329029" cy="585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23"/>
              </a:lnSpc>
            </a:pPr>
            <a:r>
              <a:rPr lang="en-US" sz="3837" b="1">
                <a:solidFill>
                  <a:srgbClr val="A89E37"/>
                </a:solidFill>
                <a:latin typeface="Verdana Bold"/>
                <a:ea typeface="Verdana Bold"/>
                <a:cs typeface="Verdana Bold"/>
                <a:sym typeface="Verdana Bold"/>
              </a:rPr>
              <a:t>Nossa Solução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56092" y="6962488"/>
            <a:ext cx="7849195" cy="218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5"/>
              </a:lnSpc>
            </a:pPr>
            <a:r>
              <a:rPr lang="en-US" sz="2737" spc="-98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O </a:t>
            </a:r>
            <a:r>
              <a:rPr lang="en-US" sz="2737" b="1" spc="-98">
                <a:solidFill>
                  <a:srgbClr val="000000"/>
                </a:solidFill>
                <a:latin typeface="Verdana Bold"/>
                <a:ea typeface="Verdana Bold"/>
                <a:cs typeface="Verdana Bold"/>
                <a:sym typeface="Verdana Bold"/>
              </a:rPr>
              <a:t>BioLingo</a:t>
            </a:r>
            <a:r>
              <a:rPr lang="en-US" sz="2737" spc="-98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 é uma plataforma digital inovadora que utiliza IA para decifrar a comunicação animal, transformando sons da fauna em informações acessíveis e acionáveis.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5127473" y="572394"/>
            <a:ext cx="1777556" cy="877919"/>
            <a:chOff x="0" y="0"/>
            <a:chExt cx="2370075" cy="1170558"/>
          </a:xfrm>
        </p:grpSpPr>
        <p:sp>
          <p:nvSpPr>
            <p:cNvPr id="16" name="Freeform 16" descr="Picture 7"/>
            <p:cNvSpPr/>
            <p:nvPr/>
          </p:nvSpPr>
          <p:spPr>
            <a:xfrm>
              <a:off x="0" y="0"/>
              <a:ext cx="2370074" cy="1170559"/>
            </a:xfrm>
            <a:custGeom>
              <a:avLst/>
              <a:gdLst/>
              <a:ahLst/>
              <a:cxnLst/>
              <a:rect l="l" t="t" r="r" b="b"/>
              <a:pathLst>
                <a:path w="2370074" h="1170559">
                  <a:moveTo>
                    <a:pt x="0" y="0"/>
                  </a:moveTo>
                  <a:lnTo>
                    <a:pt x="2370074" y="0"/>
                  </a:lnTo>
                  <a:lnTo>
                    <a:pt x="2370074" y="1170559"/>
                  </a:lnTo>
                  <a:lnTo>
                    <a:pt x="0" y="1170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27" r="-528"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445664" y="434190"/>
            <a:ext cx="1458182" cy="1119759"/>
            <a:chOff x="0" y="0"/>
            <a:chExt cx="1944242" cy="1493012"/>
          </a:xfrm>
        </p:grpSpPr>
        <p:sp>
          <p:nvSpPr>
            <p:cNvPr id="18" name="Freeform 18" descr="Picture 9"/>
            <p:cNvSpPr/>
            <p:nvPr/>
          </p:nvSpPr>
          <p:spPr>
            <a:xfrm>
              <a:off x="0" y="0"/>
              <a:ext cx="1944243" cy="1493012"/>
            </a:xfrm>
            <a:custGeom>
              <a:avLst/>
              <a:gdLst/>
              <a:ahLst/>
              <a:cxnLst/>
              <a:rect l="l" t="t" r="r" b="b"/>
              <a:pathLst>
                <a:path w="1944243" h="1493012">
                  <a:moveTo>
                    <a:pt x="0" y="0"/>
                  </a:moveTo>
                  <a:lnTo>
                    <a:pt x="1944243" y="0"/>
                  </a:lnTo>
                  <a:lnTo>
                    <a:pt x="1944243" y="1493012"/>
                  </a:lnTo>
                  <a:lnTo>
                    <a:pt x="0" y="14930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r="-22"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201592" y="146404"/>
            <a:ext cx="808100" cy="1617059"/>
            <a:chOff x="0" y="0"/>
            <a:chExt cx="1077467" cy="2156079"/>
          </a:xfrm>
        </p:grpSpPr>
        <p:sp>
          <p:nvSpPr>
            <p:cNvPr id="20" name="Freeform 20" descr="pasted-movie.png"/>
            <p:cNvSpPr/>
            <p:nvPr/>
          </p:nvSpPr>
          <p:spPr>
            <a:xfrm>
              <a:off x="0" y="0"/>
              <a:ext cx="1077468" cy="2156079"/>
            </a:xfrm>
            <a:custGeom>
              <a:avLst/>
              <a:gdLst/>
              <a:ahLst/>
              <a:cxnLst/>
              <a:rect l="l" t="t" r="r" b="b"/>
              <a:pathLst>
                <a:path w="1077468" h="2156079">
                  <a:moveTo>
                    <a:pt x="0" y="0"/>
                  </a:moveTo>
                  <a:lnTo>
                    <a:pt x="1077468" y="0"/>
                  </a:lnTo>
                  <a:lnTo>
                    <a:pt x="1077468" y="2156079"/>
                  </a:lnTo>
                  <a:lnTo>
                    <a:pt x="0" y="2156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423" b="-423"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943321" y="366993"/>
            <a:ext cx="1380363" cy="1175575"/>
            <a:chOff x="0" y="0"/>
            <a:chExt cx="1840485" cy="1567433"/>
          </a:xfrm>
        </p:grpSpPr>
        <p:sp>
          <p:nvSpPr>
            <p:cNvPr id="22" name="Freeform 22" descr="pasted-movie.png"/>
            <p:cNvSpPr/>
            <p:nvPr/>
          </p:nvSpPr>
          <p:spPr>
            <a:xfrm>
              <a:off x="0" y="0"/>
              <a:ext cx="1840484" cy="1567434"/>
            </a:xfrm>
            <a:custGeom>
              <a:avLst/>
              <a:gdLst/>
              <a:ahLst/>
              <a:cxnLst/>
              <a:rect l="l" t="t" r="r" b="b"/>
              <a:pathLst>
                <a:path w="1840484" h="1567434">
                  <a:moveTo>
                    <a:pt x="0" y="0"/>
                  </a:moveTo>
                  <a:lnTo>
                    <a:pt x="1840484" y="0"/>
                  </a:lnTo>
                  <a:lnTo>
                    <a:pt x="1840484" y="1567434"/>
                  </a:lnTo>
                  <a:lnTo>
                    <a:pt x="0" y="1567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8710" b="-8710"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0F0F1"/>
            </a:solid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48904" y="495746"/>
            <a:ext cx="11016257" cy="699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95"/>
              </a:lnSpc>
            </a:pPr>
            <a:r>
              <a:rPr lang="en-US" sz="4524" b="1">
                <a:solidFill>
                  <a:srgbClr val="3D9545"/>
                </a:solidFill>
                <a:latin typeface="Verdana Bold"/>
                <a:ea typeface="Verdana Bold"/>
                <a:cs typeface="Verdana Bold"/>
                <a:sym typeface="Verdana Bold"/>
              </a:rPr>
              <a:t>Objetivos do Projeto BioLingo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31925" y="1816001"/>
            <a:ext cx="8301484" cy="2510160"/>
            <a:chOff x="0" y="0"/>
            <a:chExt cx="11068645" cy="33468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068685" cy="3346843"/>
            </a:xfrm>
            <a:custGeom>
              <a:avLst/>
              <a:gdLst/>
              <a:ahLst/>
              <a:cxnLst/>
              <a:rect l="l" t="t" r="r" b="b"/>
              <a:pathLst>
                <a:path w="11068685" h="3346843">
                  <a:moveTo>
                    <a:pt x="0" y="44213"/>
                  </a:moveTo>
                  <a:cubicBezTo>
                    <a:pt x="0" y="19783"/>
                    <a:pt x="16764" y="0"/>
                    <a:pt x="37465" y="0"/>
                  </a:cubicBezTo>
                  <a:lnTo>
                    <a:pt x="11031220" y="0"/>
                  </a:lnTo>
                  <a:cubicBezTo>
                    <a:pt x="11051921" y="0"/>
                    <a:pt x="11068685" y="19783"/>
                    <a:pt x="11068685" y="44213"/>
                  </a:cubicBezTo>
                  <a:lnTo>
                    <a:pt x="11068685" y="3302630"/>
                  </a:lnTo>
                  <a:cubicBezTo>
                    <a:pt x="11068685" y="3327060"/>
                    <a:pt x="11051921" y="3346843"/>
                    <a:pt x="11031220" y="3346843"/>
                  </a:cubicBezTo>
                  <a:lnTo>
                    <a:pt x="37465" y="3346843"/>
                  </a:lnTo>
                  <a:cubicBezTo>
                    <a:pt x="16764" y="3346843"/>
                    <a:pt x="0" y="3327060"/>
                    <a:pt x="0" y="3302630"/>
                  </a:cubicBezTo>
                  <a:close/>
                </a:path>
              </a:pathLst>
            </a:custGeom>
            <a:solidFill>
              <a:srgbClr val="F2EEEE"/>
            </a:solid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36129" y="1661518"/>
            <a:ext cx="561677" cy="561678"/>
            <a:chOff x="0" y="0"/>
            <a:chExt cx="748903" cy="7489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48919" cy="748919"/>
            </a:xfrm>
            <a:custGeom>
              <a:avLst/>
              <a:gdLst/>
              <a:ahLst/>
              <a:cxnLst/>
              <a:rect l="l" t="t" r="r" b="b"/>
              <a:pathLst>
                <a:path w="748919" h="748919">
                  <a:moveTo>
                    <a:pt x="0" y="374396"/>
                  </a:moveTo>
                  <a:cubicBezTo>
                    <a:pt x="0" y="167640"/>
                    <a:pt x="167640" y="0"/>
                    <a:pt x="374396" y="0"/>
                  </a:cubicBezTo>
                  <a:cubicBezTo>
                    <a:pt x="581152" y="0"/>
                    <a:pt x="748919" y="167640"/>
                    <a:pt x="748919" y="374396"/>
                  </a:cubicBezTo>
                  <a:cubicBezTo>
                    <a:pt x="748919" y="581152"/>
                    <a:pt x="581279" y="748919"/>
                    <a:pt x="374396" y="748919"/>
                  </a:cubicBezTo>
                  <a:cubicBezTo>
                    <a:pt x="167513" y="748919"/>
                    <a:pt x="0" y="581279"/>
                    <a:pt x="0" y="374396"/>
                  </a:cubicBezTo>
                  <a:close/>
                </a:path>
              </a:pathLst>
            </a:custGeom>
            <a:solidFill>
              <a:srgbClr val="545454"/>
            </a:solid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11" name="Freeform 11" descr="preencoded.png"/>
          <p:cNvSpPr/>
          <p:nvPr/>
        </p:nvSpPr>
        <p:spPr>
          <a:xfrm>
            <a:off x="1090612" y="1816001"/>
            <a:ext cx="252710" cy="252710"/>
          </a:xfrm>
          <a:custGeom>
            <a:avLst/>
            <a:gdLst/>
            <a:ahLst/>
            <a:cxnLst/>
            <a:rect l="l" t="t" r="r" b="b"/>
            <a:pathLst>
              <a:path w="252710" h="252710">
                <a:moveTo>
                  <a:pt x="0" y="0"/>
                </a:moveTo>
                <a:lnTo>
                  <a:pt x="252710" y="0"/>
                </a:lnTo>
                <a:lnTo>
                  <a:pt x="252710" y="252710"/>
                </a:lnTo>
                <a:lnTo>
                  <a:pt x="0" y="252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2" name="TextBox 12"/>
          <p:cNvSpPr txBox="1"/>
          <p:nvPr/>
        </p:nvSpPr>
        <p:spPr>
          <a:xfrm>
            <a:off x="936129" y="2307266"/>
            <a:ext cx="4092253" cy="41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7"/>
              </a:lnSpc>
            </a:pPr>
            <a:r>
              <a:rPr lang="en-US" sz="2712" b="1">
                <a:solidFill>
                  <a:srgbClr val="A89E37"/>
                </a:solidFill>
                <a:latin typeface="Verdana Bold"/>
                <a:ea typeface="Verdana Bold"/>
                <a:cs typeface="Verdana Bold"/>
                <a:sym typeface="Verdana Bold"/>
              </a:rPr>
              <a:t>Base de Dados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6129" y="2710457"/>
            <a:ext cx="7927032" cy="1034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2"/>
              </a:lnSpc>
            </a:pPr>
            <a:r>
              <a:rPr lang="en-US" sz="2637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Criar uma base de dados bioacústica abrangente da fauna angolana.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268346" y="1816001"/>
            <a:ext cx="8301484" cy="2510160"/>
            <a:chOff x="0" y="0"/>
            <a:chExt cx="11068645" cy="33468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068685" cy="3346843"/>
            </a:xfrm>
            <a:custGeom>
              <a:avLst/>
              <a:gdLst/>
              <a:ahLst/>
              <a:cxnLst/>
              <a:rect l="l" t="t" r="r" b="b"/>
              <a:pathLst>
                <a:path w="11068685" h="3346843">
                  <a:moveTo>
                    <a:pt x="0" y="44213"/>
                  </a:moveTo>
                  <a:cubicBezTo>
                    <a:pt x="0" y="19783"/>
                    <a:pt x="16764" y="0"/>
                    <a:pt x="37465" y="0"/>
                  </a:cubicBezTo>
                  <a:lnTo>
                    <a:pt x="11031220" y="0"/>
                  </a:lnTo>
                  <a:cubicBezTo>
                    <a:pt x="11051921" y="0"/>
                    <a:pt x="11068685" y="19783"/>
                    <a:pt x="11068685" y="44213"/>
                  </a:cubicBezTo>
                  <a:lnTo>
                    <a:pt x="11068685" y="3302630"/>
                  </a:lnTo>
                  <a:cubicBezTo>
                    <a:pt x="11068685" y="3327060"/>
                    <a:pt x="11051921" y="3346843"/>
                    <a:pt x="11031220" y="3346843"/>
                  </a:cubicBezTo>
                  <a:lnTo>
                    <a:pt x="37465" y="3346843"/>
                  </a:lnTo>
                  <a:cubicBezTo>
                    <a:pt x="16764" y="3346843"/>
                    <a:pt x="0" y="3327060"/>
                    <a:pt x="0" y="3302630"/>
                  </a:cubicBezTo>
                  <a:close/>
                </a:path>
              </a:pathLst>
            </a:custGeom>
            <a:solidFill>
              <a:srgbClr val="F2EEEE"/>
            </a:solid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424839" y="1661518"/>
            <a:ext cx="561677" cy="561678"/>
            <a:chOff x="0" y="0"/>
            <a:chExt cx="748903" cy="74890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48919" cy="748919"/>
            </a:xfrm>
            <a:custGeom>
              <a:avLst/>
              <a:gdLst/>
              <a:ahLst/>
              <a:cxnLst/>
              <a:rect l="l" t="t" r="r" b="b"/>
              <a:pathLst>
                <a:path w="748919" h="748919">
                  <a:moveTo>
                    <a:pt x="0" y="374396"/>
                  </a:moveTo>
                  <a:cubicBezTo>
                    <a:pt x="0" y="167640"/>
                    <a:pt x="167640" y="0"/>
                    <a:pt x="374396" y="0"/>
                  </a:cubicBezTo>
                  <a:cubicBezTo>
                    <a:pt x="581152" y="0"/>
                    <a:pt x="748919" y="167640"/>
                    <a:pt x="748919" y="374396"/>
                  </a:cubicBezTo>
                  <a:cubicBezTo>
                    <a:pt x="748919" y="581152"/>
                    <a:pt x="581279" y="748919"/>
                    <a:pt x="374396" y="748919"/>
                  </a:cubicBezTo>
                  <a:cubicBezTo>
                    <a:pt x="167513" y="748919"/>
                    <a:pt x="0" y="581279"/>
                    <a:pt x="0" y="374396"/>
                  </a:cubicBezTo>
                  <a:close/>
                </a:path>
              </a:pathLst>
            </a:custGeom>
            <a:solidFill>
              <a:srgbClr val="545454"/>
            </a:solid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18" name="Freeform 18" descr="preencoded.png"/>
          <p:cNvSpPr/>
          <p:nvPr/>
        </p:nvSpPr>
        <p:spPr>
          <a:xfrm>
            <a:off x="9579322" y="1816001"/>
            <a:ext cx="252710" cy="252710"/>
          </a:xfrm>
          <a:custGeom>
            <a:avLst/>
            <a:gdLst/>
            <a:ahLst/>
            <a:cxnLst/>
            <a:rect l="l" t="t" r="r" b="b"/>
            <a:pathLst>
              <a:path w="252710" h="252710">
                <a:moveTo>
                  <a:pt x="0" y="0"/>
                </a:moveTo>
                <a:lnTo>
                  <a:pt x="252710" y="0"/>
                </a:lnTo>
                <a:lnTo>
                  <a:pt x="252710" y="252710"/>
                </a:lnTo>
                <a:lnTo>
                  <a:pt x="0" y="252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3703" b="-3703"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9" name="TextBox 19"/>
          <p:cNvSpPr txBox="1"/>
          <p:nvPr/>
        </p:nvSpPr>
        <p:spPr>
          <a:xfrm>
            <a:off x="9424839" y="2307266"/>
            <a:ext cx="3963516" cy="41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7"/>
              </a:lnSpc>
            </a:pPr>
            <a:r>
              <a:rPr lang="en-US" sz="2712" b="1">
                <a:solidFill>
                  <a:srgbClr val="A89E37"/>
                </a:solidFill>
                <a:latin typeface="Verdana Bold"/>
                <a:ea typeface="Verdana Bold"/>
                <a:cs typeface="Verdana Bold"/>
                <a:sym typeface="Verdana Bold"/>
              </a:rPr>
              <a:t>Modelos de IA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424839" y="2710457"/>
            <a:ext cx="8581911" cy="1568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2"/>
              </a:lnSpc>
            </a:pPr>
            <a:r>
              <a:rPr lang="en-US" sz="2637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Desenvolver modelos capazes de identificar espécies e interpretar vocalizações com alta precisão.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561677" y="4777085"/>
            <a:ext cx="8301484" cy="1949880"/>
            <a:chOff x="0" y="0"/>
            <a:chExt cx="11068645" cy="259984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068685" cy="2599903"/>
            </a:xfrm>
            <a:custGeom>
              <a:avLst/>
              <a:gdLst/>
              <a:ahLst/>
              <a:cxnLst/>
              <a:rect l="l" t="t" r="r" b="b"/>
              <a:pathLst>
                <a:path w="11068685" h="2599903">
                  <a:moveTo>
                    <a:pt x="0" y="39971"/>
                  </a:moveTo>
                  <a:cubicBezTo>
                    <a:pt x="0" y="17886"/>
                    <a:pt x="16764" y="0"/>
                    <a:pt x="37465" y="0"/>
                  </a:cubicBezTo>
                  <a:lnTo>
                    <a:pt x="11031220" y="0"/>
                  </a:lnTo>
                  <a:cubicBezTo>
                    <a:pt x="11051921" y="0"/>
                    <a:pt x="11068685" y="17886"/>
                    <a:pt x="11068685" y="39971"/>
                  </a:cubicBezTo>
                  <a:lnTo>
                    <a:pt x="11068685" y="2559935"/>
                  </a:lnTo>
                  <a:cubicBezTo>
                    <a:pt x="11068685" y="2582021"/>
                    <a:pt x="11051921" y="2599903"/>
                    <a:pt x="11031220" y="2599903"/>
                  </a:cubicBezTo>
                  <a:lnTo>
                    <a:pt x="37465" y="2599903"/>
                  </a:lnTo>
                  <a:cubicBezTo>
                    <a:pt x="16764" y="2599903"/>
                    <a:pt x="0" y="2582021"/>
                    <a:pt x="0" y="2559935"/>
                  </a:cubicBezTo>
                  <a:close/>
                </a:path>
              </a:pathLst>
            </a:custGeom>
            <a:solidFill>
              <a:srgbClr val="F2EEEE"/>
            </a:solid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36129" y="4608991"/>
            <a:ext cx="561677" cy="561678"/>
            <a:chOff x="0" y="0"/>
            <a:chExt cx="748903" cy="74890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48919" cy="748919"/>
            </a:xfrm>
            <a:custGeom>
              <a:avLst/>
              <a:gdLst/>
              <a:ahLst/>
              <a:cxnLst/>
              <a:rect l="l" t="t" r="r" b="b"/>
              <a:pathLst>
                <a:path w="748919" h="748919">
                  <a:moveTo>
                    <a:pt x="0" y="374396"/>
                  </a:moveTo>
                  <a:cubicBezTo>
                    <a:pt x="0" y="167640"/>
                    <a:pt x="167640" y="0"/>
                    <a:pt x="374396" y="0"/>
                  </a:cubicBezTo>
                  <a:cubicBezTo>
                    <a:pt x="581152" y="0"/>
                    <a:pt x="748919" y="167640"/>
                    <a:pt x="748919" y="374396"/>
                  </a:cubicBezTo>
                  <a:cubicBezTo>
                    <a:pt x="748919" y="581152"/>
                    <a:pt x="581279" y="748919"/>
                    <a:pt x="374396" y="748919"/>
                  </a:cubicBezTo>
                  <a:cubicBezTo>
                    <a:pt x="167513" y="748919"/>
                    <a:pt x="0" y="581279"/>
                    <a:pt x="0" y="374396"/>
                  </a:cubicBezTo>
                  <a:close/>
                </a:path>
              </a:pathLst>
            </a:custGeom>
            <a:solidFill>
              <a:srgbClr val="545454"/>
            </a:solid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25" name="Freeform 25" descr="preencoded.png"/>
          <p:cNvSpPr/>
          <p:nvPr/>
        </p:nvSpPr>
        <p:spPr>
          <a:xfrm>
            <a:off x="1090612" y="4763475"/>
            <a:ext cx="252710" cy="252710"/>
          </a:xfrm>
          <a:custGeom>
            <a:avLst/>
            <a:gdLst/>
            <a:ahLst/>
            <a:cxnLst/>
            <a:rect l="l" t="t" r="r" b="b"/>
            <a:pathLst>
              <a:path w="252710" h="252710">
                <a:moveTo>
                  <a:pt x="0" y="0"/>
                </a:moveTo>
                <a:lnTo>
                  <a:pt x="252710" y="0"/>
                </a:lnTo>
                <a:lnTo>
                  <a:pt x="252710" y="252710"/>
                </a:lnTo>
                <a:lnTo>
                  <a:pt x="0" y="2527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26" name="TextBox 26"/>
          <p:cNvSpPr txBox="1"/>
          <p:nvPr/>
        </p:nvSpPr>
        <p:spPr>
          <a:xfrm>
            <a:off x="936129" y="5256394"/>
            <a:ext cx="2340322" cy="41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7"/>
              </a:lnSpc>
            </a:pPr>
            <a:r>
              <a:rPr lang="en-US" sz="2712" b="1">
                <a:solidFill>
                  <a:srgbClr val="A89E37"/>
                </a:solidFill>
                <a:latin typeface="Verdana Bold"/>
                <a:ea typeface="Verdana Bold"/>
                <a:cs typeface="Verdana Bold"/>
                <a:sym typeface="Verdana Bold"/>
              </a:rPr>
              <a:t>Educação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36129" y="5708385"/>
            <a:ext cx="7927032" cy="92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0"/>
              </a:lnSpc>
            </a:pPr>
            <a:r>
              <a:rPr lang="en-US" sz="2337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Promover a educação ambiental e a ciência cidadã em Angola.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9268346" y="4763475"/>
            <a:ext cx="8301484" cy="1963490"/>
            <a:chOff x="0" y="0"/>
            <a:chExt cx="11068645" cy="261798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1068685" cy="2618049"/>
            </a:xfrm>
            <a:custGeom>
              <a:avLst/>
              <a:gdLst/>
              <a:ahLst/>
              <a:cxnLst/>
              <a:rect l="l" t="t" r="r" b="b"/>
              <a:pathLst>
                <a:path w="11068685" h="2618049">
                  <a:moveTo>
                    <a:pt x="0" y="40250"/>
                  </a:moveTo>
                  <a:cubicBezTo>
                    <a:pt x="0" y="18010"/>
                    <a:pt x="16764" y="0"/>
                    <a:pt x="37465" y="0"/>
                  </a:cubicBezTo>
                  <a:lnTo>
                    <a:pt x="11031220" y="0"/>
                  </a:lnTo>
                  <a:cubicBezTo>
                    <a:pt x="11051921" y="0"/>
                    <a:pt x="11068685" y="18010"/>
                    <a:pt x="11068685" y="40250"/>
                  </a:cubicBezTo>
                  <a:lnTo>
                    <a:pt x="11068685" y="2577804"/>
                  </a:lnTo>
                  <a:cubicBezTo>
                    <a:pt x="11068685" y="2600044"/>
                    <a:pt x="11051921" y="2618049"/>
                    <a:pt x="11031220" y="2618049"/>
                  </a:cubicBezTo>
                  <a:lnTo>
                    <a:pt x="37465" y="2618049"/>
                  </a:lnTo>
                  <a:cubicBezTo>
                    <a:pt x="16764" y="2618049"/>
                    <a:pt x="0" y="2600044"/>
                    <a:pt x="0" y="2577804"/>
                  </a:cubicBezTo>
                  <a:close/>
                </a:path>
              </a:pathLst>
            </a:custGeom>
            <a:solidFill>
              <a:srgbClr val="F2EEEE"/>
            </a:solid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424839" y="4745261"/>
            <a:ext cx="561677" cy="561678"/>
            <a:chOff x="0" y="0"/>
            <a:chExt cx="748903" cy="74890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748919" cy="748919"/>
            </a:xfrm>
            <a:custGeom>
              <a:avLst/>
              <a:gdLst/>
              <a:ahLst/>
              <a:cxnLst/>
              <a:rect l="l" t="t" r="r" b="b"/>
              <a:pathLst>
                <a:path w="748919" h="748919">
                  <a:moveTo>
                    <a:pt x="0" y="374396"/>
                  </a:moveTo>
                  <a:cubicBezTo>
                    <a:pt x="0" y="167640"/>
                    <a:pt x="167640" y="0"/>
                    <a:pt x="374396" y="0"/>
                  </a:cubicBezTo>
                  <a:cubicBezTo>
                    <a:pt x="581152" y="0"/>
                    <a:pt x="748919" y="167640"/>
                    <a:pt x="748919" y="374396"/>
                  </a:cubicBezTo>
                  <a:cubicBezTo>
                    <a:pt x="748919" y="581152"/>
                    <a:pt x="581279" y="748919"/>
                    <a:pt x="374396" y="748919"/>
                  </a:cubicBezTo>
                  <a:cubicBezTo>
                    <a:pt x="167513" y="748919"/>
                    <a:pt x="0" y="581279"/>
                    <a:pt x="0" y="374396"/>
                  </a:cubicBezTo>
                  <a:close/>
                </a:path>
              </a:pathLst>
            </a:custGeom>
            <a:solidFill>
              <a:srgbClr val="545454"/>
            </a:solid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32" name="Freeform 32" descr="preencoded.png"/>
          <p:cNvSpPr/>
          <p:nvPr/>
        </p:nvSpPr>
        <p:spPr>
          <a:xfrm>
            <a:off x="9579322" y="4890790"/>
            <a:ext cx="252710" cy="252710"/>
          </a:xfrm>
          <a:custGeom>
            <a:avLst/>
            <a:gdLst/>
            <a:ahLst/>
            <a:cxnLst/>
            <a:rect l="l" t="t" r="r" b="b"/>
            <a:pathLst>
              <a:path w="252710" h="252710">
                <a:moveTo>
                  <a:pt x="0" y="0"/>
                </a:moveTo>
                <a:lnTo>
                  <a:pt x="252710" y="0"/>
                </a:lnTo>
                <a:lnTo>
                  <a:pt x="252710" y="252710"/>
                </a:lnTo>
                <a:lnTo>
                  <a:pt x="0" y="2527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851" r="-1851"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33" name="TextBox 33"/>
          <p:cNvSpPr txBox="1"/>
          <p:nvPr/>
        </p:nvSpPr>
        <p:spPr>
          <a:xfrm>
            <a:off x="9424839" y="5369206"/>
            <a:ext cx="3670994" cy="41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7"/>
              </a:lnSpc>
            </a:pPr>
            <a:r>
              <a:rPr lang="en-US" sz="2712" b="1">
                <a:solidFill>
                  <a:srgbClr val="A89E37"/>
                </a:solidFill>
                <a:latin typeface="Verdana Bold"/>
                <a:ea typeface="Verdana Bold"/>
                <a:cs typeface="Verdana Bold"/>
                <a:sym typeface="Verdana Bold"/>
              </a:rPr>
              <a:t>Conservação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455571" y="5678270"/>
            <a:ext cx="7927032" cy="92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0"/>
              </a:lnSpc>
            </a:pPr>
            <a:r>
              <a:rPr lang="en-US" sz="2337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Fornecer ferramentas de monitoramento para espécies ameaçadas.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748904" y="7571929"/>
            <a:ext cx="16790194" cy="32891"/>
            <a:chOff x="0" y="0"/>
            <a:chExt cx="22386925" cy="43855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2386925" cy="43815"/>
            </a:xfrm>
            <a:custGeom>
              <a:avLst/>
              <a:gdLst/>
              <a:ahLst/>
              <a:cxnLst/>
              <a:rect l="l" t="t" r="r" b="b"/>
              <a:pathLst>
                <a:path w="22386925" h="43815">
                  <a:moveTo>
                    <a:pt x="0" y="0"/>
                  </a:moveTo>
                  <a:lnTo>
                    <a:pt x="22386925" y="0"/>
                  </a:lnTo>
                  <a:lnTo>
                    <a:pt x="22386925" y="43815"/>
                  </a:lnTo>
                  <a:lnTo>
                    <a:pt x="0" y="43815"/>
                  </a:lnTo>
                  <a:close/>
                </a:path>
              </a:pathLst>
            </a:custGeom>
            <a:solidFill>
              <a:srgbClr val="4C4C4D">
                <a:alpha val="24706"/>
              </a:srgbClr>
            </a:solid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748904" y="6946040"/>
            <a:ext cx="4800309" cy="519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2"/>
              </a:lnSpc>
            </a:pPr>
            <a:r>
              <a:rPr lang="en-US" sz="3287" b="1">
                <a:solidFill>
                  <a:srgbClr val="3D9545"/>
                </a:solidFill>
                <a:latin typeface="Verdana Bold"/>
                <a:ea typeface="Verdana Bold"/>
                <a:cs typeface="Verdana Bold"/>
                <a:sym typeface="Verdana Bold"/>
              </a:rPr>
              <a:t>Metas Específicas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748904" y="8318897"/>
            <a:ext cx="16790194" cy="19050"/>
            <a:chOff x="0" y="0"/>
            <a:chExt cx="22386925" cy="254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2386925" cy="25400"/>
            </a:xfrm>
            <a:custGeom>
              <a:avLst/>
              <a:gdLst/>
              <a:ahLst/>
              <a:cxnLst/>
              <a:rect l="l" t="t" r="r" b="b"/>
              <a:pathLst>
                <a:path w="22386925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22374225" y="0"/>
                  </a:lnTo>
                  <a:cubicBezTo>
                    <a:pt x="22381211" y="0"/>
                    <a:pt x="22386925" y="5715"/>
                    <a:pt x="22386925" y="12700"/>
                  </a:cubicBezTo>
                  <a:cubicBezTo>
                    <a:pt x="22386925" y="19685"/>
                    <a:pt x="22381211" y="25400"/>
                    <a:pt x="2237422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D8D4D4"/>
            </a:solid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2870481" y="7876351"/>
            <a:ext cx="19050" cy="561677"/>
            <a:chOff x="0" y="0"/>
            <a:chExt cx="25400" cy="748903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25400" cy="748919"/>
            </a:xfrm>
            <a:custGeom>
              <a:avLst/>
              <a:gdLst/>
              <a:ahLst/>
              <a:cxnLst/>
              <a:rect l="l" t="t" r="r" b="b"/>
              <a:pathLst>
                <a:path w="25400" h="748919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cubicBezTo>
                    <a:pt x="19685" y="0"/>
                    <a:pt x="25400" y="5715"/>
                    <a:pt x="25400" y="12700"/>
                  </a:cubicBezTo>
                  <a:lnTo>
                    <a:pt x="25400" y="736219"/>
                  </a:lnTo>
                  <a:cubicBezTo>
                    <a:pt x="25400" y="743204"/>
                    <a:pt x="19685" y="748919"/>
                    <a:pt x="12700" y="748919"/>
                  </a:cubicBezTo>
                  <a:cubicBezTo>
                    <a:pt x="5715" y="748919"/>
                    <a:pt x="0" y="743204"/>
                    <a:pt x="0" y="736219"/>
                  </a:cubicBezTo>
                  <a:close/>
                </a:path>
              </a:pathLst>
            </a:custGeom>
            <a:solidFill>
              <a:srgbClr val="D8D4D4"/>
            </a:solid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2678939" y="8117831"/>
            <a:ext cx="421184" cy="421184"/>
            <a:chOff x="0" y="0"/>
            <a:chExt cx="561578" cy="56157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561594" cy="561594"/>
            </a:xfrm>
            <a:custGeom>
              <a:avLst/>
              <a:gdLst/>
              <a:ahLst/>
              <a:cxnLst/>
              <a:rect l="l" t="t" r="r" b="b"/>
              <a:pathLst>
                <a:path w="561594" h="561594">
                  <a:moveTo>
                    <a:pt x="0" y="37465"/>
                  </a:moveTo>
                  <a:cubicBezTo>
                    <a:pt x="0" y="16764"/>
                    <a:pt x="16764" y="0"/>
                    <a:pt x="37465" y="0"/>
                  </a:cubicBezTo>
                  <a:lnTo>
                    <a:pt x="524129" y="0"/>
                  </a:lnTo>
                  <a:cubicBezTo>
                    <a:pt x="544830" y="0"/>
                    <a:pt x="561594" y="16764"/>
                    <a:pt x="561594" y="37465"/>
                  </a:cubicBezTo>
                  <a:lnTo>
                    <a:pt x="561594" y="524129"/>
                  </a:lnTo>
                  <a:cubicBezTo>
                    <a:pt x="561594" y="544830"/>
                    <a:pt x="544830" y="561594"/>
                    <a:pt x="524129" y="561594"/>
                  </a:cubicBezTo>
                  <a:lnTo>
                    <a:pt x="37465" y="561594"/>
                  </a:lnTo>
                  <a:cubicBezTo>
                    <a:pt x="16764" y="561594"/>
                    <a:pt x="0" y="544830"/>
                    <a:pt x="0" y="524129"/>
                  </a:cubicBezTo>
                  <a:close/>
                </a:path>
              </a:pathLst>
            </a:custGeom>
            <a:solidFill>
              <a:srgbClr val="F2EEEE"/>
            </a:solid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2398100" y="7804845"/>
            <a:ext cx="280839" cy="402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7"/>
              </a:lnSpc>
            </a:pPr>
            <a:r>
              <a:rPr lang="en-US" sz="3087" b="1">
                <a:solidFill>
                  <a:srgbClr val="4C4C4D"/>
                </a:solidFill>
                <a:latin typeface="Verdana Bold"/>
                <a:ea typeface="Verdana Bold"/>
                <a:cs typeface="Verdana Bold"/>
                <a:sym typeface="Verdana Bold"/>
              </a:rPr>
              <a:t>1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508778" y="8185366"/>
            <a:ext cx="2340322" cy="41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7"/>
              </a:lnSpc>
            </a:pPr>
            <a:r>
              <a:rPr lang="en-US" sz="2712" b="1">
                <a:solidFill>
                  <a:srgbClr val="A89E37"/>
                </a:solidFill>
                <a:latin typeface="Verdana Bold"/>
                <a:ea typeface="Verdana Bold"/>
                <a:cs typeface="Verdana Bold"/>
                <a:sym typeface="Verdana Bold"/>
              </a:rPr>
              <a:t>Março 2026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0542" y="8676165"/>
            <a:ext cx="6158151" cy="450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4"/>
              </a:lnSpc>
            </a:pPr>
            <a:r>
              <a:rPr lang="en-US" sz="2340" spc="-84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Lançar MVP focado em aves de Angola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9312176" y="7876351"/>
            <a:ext cx="19050" cy="561677"/>
            <a:chOff x="0" y="0"/>
            <a:chExt cx="25400" cy="748903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5400" cy="748919"/>
            </a:xfrm>
            <a:custGeom>
              <a:avLst/>
              <a:gdLst/>
              <a:ahLst/>
              <a:cxnLst/>
              <a:rect l="l" t="t" r="r" b="b"/>
              <a:pathLst>
                <a:path w="25400" h="748919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cubicBezTo>
                    <a:pt x="19685" y="0"/>
                    <a:pt x="25400" y="5715"/>
                    <a:pt x="25400" y="12700"/>
                  </a:cubicBezTo>
                  <a:lnTo>
                    <a:pt x="25400" y="736219"/>
                  </a:lnTo>
                  <a:cubicBezTo>
                    <a:pt x="25400" y="743204"/>
                    <a:pt x="19685" y="748919"/>
                    <a:pt x="12700" y="748919"/>
                  </a:cubicBezTo>
                  <a:cubicBezTo>
                    <a:pt x="5715" y="748919"/>
                    <a:pt x="0" y="743204"/>
                    <a:pt x="0" y="736219"/>
                  </a:cubicBezTo>
                  <a:close/>
                </a:path>
              </a:pathLst>
            </a:custGeom>
            <a:solidFill>
              <a:srgbClr val="D8D4D4"/>
            </a:solid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9120634" y="8108306"/>
            <a:ext cx="421184" cy="421184"/>
            <a:chOff x="0" y="0"/>
            <a:chExt cx="561578" cy="561578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561594" cy="561594"/>
            </a:xfrm>
            <a:custGeom>
              <a:avLst/>
              <a:gdLst/>
              <a:ahLst/>
              <a:cxnLst/>
              <a:rect l="l" t="t" r="r" b="b"/>
              <a:pathLst>
                <a:path w="561594" h="561594">
                  <a:moveTo>
                    <a:pt x="0" y="37465"/>
                  </a:moveTo>
                  <a:cubicBezTo>
                    <a:pt x="0" y="16764"/>
                    <a:pt x="16764" y="0"/>
                    <a:pt x="37465" y="0"/>
                  </a:cubicBezTo>
                  <a:lnTo>
                    <a:pt x="524129" y="0"/>
                  </a:lnTo>
                  <a:cubicBezTo>
                    <a:pt x="544830" y="0"/>
                    <a:pt x="561594" y="16764"/>
                    <a:pt x="561594" y="37465"/>
                  </a:cubicBezTo>
                  <a:lnTo>
                    <a:pt x="561594" y="524129"/>
                  </a:lnTo>
                  <a:cubicBezTo>
                    <a:pt x="561594" y="544830"/>
                    <a:pt x="544830" y="561594"/>
                    <a:pt x="524129" y="561594"/>
                  </a:cubicBezTo>
                  <a:lnTo>
                    <a:pt x="37465" y="561594"/>
                  </a:lnTo>
                  <a:cubicBezTo>
                    <a:pt x="16764" y="561594"/>
                    <a:pt x="0" y="544830"/>
                    <a:pt x="0" y="524129"/>
                  </a:cubicBezTo>
                  <a:close/>
                </a:path>
              </a:pathLst>
            </a:custGeom>
            <a:solidFill>
              <a:srgbClr val="F2EEEE"/>
            </a:solid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8839796" y="7833334"/>
            <a:ext cx="280839" cy="402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7"/>
              </a:lnSpc>
            </a:pPr>
            <a:r>
              <a:rPr lang="en-US" sz="3087" b="1">
                <a:solidFill>
                  <a:srgbClr val="4C4C4D"/>
                </a:solidFill>
                <a:latin typeface="Verdana Bold"/>
                <a:ea typeface="Verdana Bold"/>
                <a:cs typeface="Verdana Bold"/>
                <a:sym typeface="Verdana Bold"/>
              </a:rPr>
              <a:t>2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7568461" y="8245131"/>
            <a:ext cx="3104348" cy="41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7"/>
              </a:lnSpc>
            </a:pPr>
            <a:r>
              <a:rPr lang="en-US" sz="2712" b="1">
                <a:solidFill>
                  <a:srgbClr val="A89E37"/>
                </a:solidFill>
                <a:latin typeface="Verdana Bold"/>
                <a:ea typeface="Verdana Bold"/>
                <a:cs typeface="Verdana Bold"/>
                <a:sym typeface="Verdana Bold"/>
              </a:rPr>
              <a:t>Setembro 2026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6559693" y="8659501"/>
            <a:ext cx="5149564" cy="1402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0"/>
              </a:lnSpc>
            </a:pPr>
            <a:r>
              <a:rPr lang="en-US" sz="2337" spc="-84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Expandir para mamíferos emblemáticos (elefantes, primatas, palancas)</a:t>
            </a:r>
          </a:p>
        </p:txBody>
      </p:sp>
      <p:grpSp>
        <p:nvGrpSpPr>
          <p:cNvPr id="54" name="Group 54"/>
          <p:cNvGrpSpPr/>
          <p:nvPr/>
        </p:nvGrpSpPr>
        <p:grpSpPr>
          <a:xfrm>
            <a:off x="13799334" y="7876351"/>
            <a:ext cx="19050" cy="561677"/>
            <a:chOff x="0" y="0"/>
            <a:chExt cx="25400" cy="748903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25400" cy="748919"/>
            </a:xfrm>
            <a:custGeom>
              <a:avLst/>
              <a:gdLst/>
              <a:ahLst/>
              <a:cxnLst/>
              <a:rect l="l" t="t" r="r" b="b"/>
              <a:pathLst>
                <a:path w="25400" h="748919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cubicBezTo>
                    <a:pt x="19685" y="0"/>
                    <a:pt x="25400" y="5715"/>
                    <a:pt x="25400" y="12700"/>
                  </a:cubicBezTo>
                  <a:lnTo>
                    <a:pt x="25400" y="736219"/>
                  </a:lnTo>
                  <a:cubicBezTo>
                    <a:pt x="25400" y="743204"/>
                    <a:pt x="19685" y="748919"/>
                    <a:pt x="12700" y="748919"/>
                  </a:cubicBezTo>
                  <a:cubicBezTo>
                    <a:pt x="5715" y="748919"/>
                    <a:pt x="0" y="743204"/>
                    <a:pt x="0" y="736219"/>
                  </a:cubicBezTo>
                  <a:close/>
                </a:path>
              </a:pathLst>
            </a:custGeom>
            <a:solidFill>
              <a:srgbClr val="D8D4D4"/>
            </a:solid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3588742" y="8090595"/>
            <a:ext cx="421184" cy="421184"/>
            <a:chOff x="0" y="0"/>
            <a:chExt cx="561578" cy="561578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561594" cy="561594"/>
            </a:xfrm>
            <a:custGeom>
              <a:avLst/>
              <a:gdLst/>
              <a:ahLst/>
              <a:cxnLst/>
              <a:rect l="l" t="t" r="r" b="b"/>
              <a:pathLst>
                <a:path w="561594" h="561594">
                  <a:moveTo>
                    <a:pt x="0" y="37465"/>
                  </a:moveTo>
                  <a:cubicBezTo>
                    <a:pt x="0" y="16764"/>
                    <a:pt x="16764" y="0"/>
                    <a:pt x="37465" y="0"/>
                  </a:cubicBezTo>
                  <a:lnTo>
                    <a:pt x="524129" y="0"/>
                  </a:lnTo>
                  <a:cubicBezTo>
                    <a:pt x="544830" y="0"/>
                    <a:pt x="561594" y="16764"/>
                    <a:pt x="561594" y="37465"/>
                  </a:cubicBezTo>
                  <a:lnTo>
                    <a:pt x="561594" y="524129"/>
                  </a:lnTo>
                  <a:cubicBezTo>
                    <a:pt x="561594" y="544830"/>
                    <a:pt x="544830" y="561594"/>
                    <a:pt x="524129" y="561594"/>
                  </a:cubicBezTo>
                  <a:lnTo>
                    <a:pt x="37465" y="561594"/>
                  </a:lnTo>
                  <a:cubicBezTo>
                    <a:pt x="16764" y="561594"/>
                    <a:pt x="0" y="544830"/>
                    <a:pt x="0" y="524129"/>
                  </a:cubicBezTo>
                  <a:close/>
                </a:path>
              </a:pathLst>
            </a:custGeom>
            <a:solidFill>
              <a:srgbClr val="F2EEEE"/>
            </a:solid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14009926" y="7823895"/>
            <a:ext cx="280839" cy="402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7"/>
              </a:lnSpc>
            </a:pPr>
            <a:r>
              <a:rPr lang="en-US" sz="3087" b="1">
                <a:solidFill>
                  <a:srgbClr val="4C4C4D"/>
                </a:solidFill>
                <a:latin typeface="Verdana Bold"/>
                <a:ea typeface="Verdana Bold"/>
                <a:cs typeface="Verdana Bold"/>
                <a:sym typeface="Verdana Bold"/>
              </a:rPr>
              <a:t>3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2557242" y="8226081"/>
            <a:ext cx="3186208" cy="41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7"/>
              </a:lnSpc>
            </a:pPr>
            <a:r>
              <a:rPr lang="en-US" sz="2712" b="1">
                <a:solidFill>
                  <a:srgbClr val="A89E37"/>
                </a:solidFill>
                <a:latin typeface="Verdana Bold"/>
                <a:ea typeface="Verdana Bold"/>
                <a:cs typeface="Verdana Bold"/>
                <a:sym typeface="Verdana Bold"/>
              </a:rPr>
              <a:t>Setembro 2027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2088060" y="8685690"/>
            <a:ext cx="5648146" cy="900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86"/>
              </a:lnSpc>
            </a:pPr>
            <a:r>
              <a:rPr lang="en-US" sz="2291" spc="-82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Implementar rede de sensores bioacústicos em parques nacionais</a:t>
            </a:r>
          </a:p>
        </p:txBody>
      </p:sp>
      <p:grpSp>
        <p:nvGrpSpPr>
          <p:cNvPr id="61" name="Group 61"/>
          <p:cNvGrpSpPr/>
          <p:nvPr/>
        </p:nvGrpSpPr>
        <p:grpSpPr>
          <a:xfrm>
            <a:off x="15127473" y="572394"/>
            <a:ext cx="1777556" cy="877919"/>
            <a:chOff x="0" y="0"/>
            <a:chExt cx="2370075" cy="1170558"/>
          </a:xfrm>
        </p:grpSpPr>
        <p:sp>
          <p:nvSpPr>
            <p:cNvPr id="62" name="Freeform 62" descr="Picture 7"/>
            <p:cNvSpPr/>
            <p:nvPr/>
          </p:nvSpPr>
          <p:spPr>
            <a:xfrm>
              <a:off x="0" y="0"/>
              <a:ext cx="2370074" cy="1170559"/>
            </a:xfrm>
            <a:custGeom>
              <a:avLst/>
              <a:gdLst/>
              <a:ahLst/>
              <a:cxnLst/>
              <a:rect l="l" t="t" r="r" b="b"/>
              <a:pathLst>
                <a:path w="2370074" h="1170559">
                  <a:moveTo>
                    <a:pt x="0" y="0"/>
                  </a:moveTo>
                  <a:lnTo>
                    <a:pt x="2370074" y="0"/>
                  </a:lnTo>
                  <a:lnTo>
                    <a:pt x="2370074" y="1170559"/>
                  </a:lnTo>
                  <a:lnTo>
                    <a:pt x="0" y="1170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527" r="-528"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3445664" y="434190"/>
            <a:ext cx="1458182" cy="1119759"/>
            <a:chOff x="0" y="0"/>
            <a:chExt cx="1944242" cy="1493012"/>
          </a:xfrm>
        </p:grpSpPr>
        <p:sp>
          <p:nvSpPr>
            <p:cNvPr id="64" name="Freeform 64" descr="Picture 9"/>
            <p:cNvSpPr/>
            <p:nvPr/>
          </p:nvSpPr>
          <p:spPr>
            <a:xfrm>
              <a:off x="0" y="0"/>
              <a:ext cx="1944243" cy="1493012"/>
            </a:xfrm>
            <a:custGeom>
              <a:avLst/>
              <a:gdLst/>
              <a:ahLst/>
              <a:cxnLst/>
              <a:rect l="l" t="t" r="r" b="b"/>
              <a:pathLst>
                <a:path w="1944243" h="1493012">
                  <a:moveTo>
                    <a:pt x="0" y="0"/>
                  </a:moveTo>
                  <a:lnTo>
                    <a:pt x="1944243" y="0"/>
                  </a:lnTo>
                  <a:lnTo>
                    <a:pt x="1944243" y="1493012"/>
                  </a:lnTo>
                  <a:lnTo>
                    <a:pt x="0" y="14930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22" r="-22"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17201592" y="146404"/>
            <a:ext cx="808100" cy="1617059"/>
            <a:chOff x="0" y="0"/>
            <a:chExt cx="1077467" cy="2156079"/>
          </a:xfrm>
        </p:grpSpPr>
        <p:sp>
          <p:nvSpPr>
            <p:cNvPr id="66" name="Freeform 66" descr="pasted-movie.png"/>
            <p:cNvSpPr/>
            <p:nvPr/>
          </p:nvSpPr>
          <p:spPr>
            <a:xfrm>
              <a:off x="0" y="0"/>
              <a:ext cx="1077468" cy="2156079"/>
            </a:xfrm>
            <a:custGeom>
              <a:avLst/>
              <a:gdLst/>
              <a:ahLst/>
              <a:cxnLst/>
              <a:rect l="l" t="t" r="r" b="b"/>
              <a:pathLst>
                <a:path w="1077468" h="2156079">
                  <a:moveTo>
                    <a:pt x="0" y="0"/>
                  </a:moveTo>
                  <a:lnTo>
                    <a:pt x="1077468" y="0"/>
                  </a:lnTo>
                  <a:lnTo>
                    <a:pt x="1077468" y="2156079"/>
                  </a:lnTo>
                  <a:lnTo>
                    <a:pt x="0" y="2156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t="-423" b="-423"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11943321" y="366993"/>
            <a:ext cx="1380363" cy="1175575"/>
            <a:chOff x="0" y="0"/>
            <a:chExt cx="1840485" cy="1567433"/>
          </a:xfrm>
        </p:grpSpPr>
        <p:sp>
          <p:nvSpPr>
            <p:cNvPr id="68" name="Freeform 68" descr="pasted-movie.png"/>
            <p:cNvSpPr/>
            <p:nvPr/>
          </p:nvSpPr>
          <p:spPr>
            <a:xfrm>
              <a:off x="0" y="0"/>
              <a:ext cx="1840484" cy="1567434"/>
            </a:xfrm>
            <a:custGeom>
              <a:avLst/>
              <a:gdLst/>
              <a:ahLst/>
              <a:cxnLst/>
              <a:rect l="l" t="t" r="r" b="b"/>
              <a:pathLst>
                <a:path w="1840484" h="1567434">
                  <a:moveTo>
                    <a:pt x="0" y="0"/>
                  </a:moveTo>
                  <a:lnTo>
                    <a:pt x="1840484" y="0"/>
                  </a:lnTo>
                  <a:lnTo>
                    <a:pt x="1840484" y="1567434"/>
                  </a:lnTo>
                  <a:lnTo>
                    <a:pt x="0" y="1567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t="-8710" b="-8710"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0F0F1"/>
            </a:solid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99071" y="520000"/>
            <a:ext cx="17093842" cy="737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7"/>
              </a:lnSpc>
            </a:pPr>
            <a:r>
              <a:rPr lang="en-US" sz="4674" b="1">
                <a:solidFill>
                  <a:srgbClr val="3D9545"/>
                </a:solidFill>
                <a:latin typeface="Verdana Bold"/>
                <a:ea typeface="Verdana Bold"/>
                <a:cs typeface="Verdana Bold"/>
                <a:sym typeface="Verdana Bold"/>
              </a:rPr>
              <a:t>Alinhamento com as ODS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899071" y="1838124"/>
            <a:ext cx="674340" cy="674340"/>
          </a:xfrm>
          <a:custGeom>
            <a:avLst/>
            <a:gdLst/>
            <a:ahLst/>
            <a:cxnLst/>
            <a:rect l="l" t="t" r="r" b="b"/>
            <a:pathLst>
              <a:path w="674340" h="674340">
                <a:moveTo>
                  <a:pt x="0" y="0"/>
                </a:moveTo>
                <a:lnTo>
                  <a:pt x="674340" y="0"/>
                </a:lnTo>
                <a:lnTo>
                  <a:pt x="674340" y="674340"/>
                </a:lnTo>
                <a:lnTo>
                  <a:pt x="0" y="674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8" name="TextBox 8"/>
          <p:cNvSpPr txBox="1"/>
          <p:nvPr/>
        </p:nvSpPr>
        <p:spPr>
          <a:xfrm>
            <a:off x="899071" y="2592927"/>
            <a:ext cx="7831434" cy="39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7"/>
              </a:lnSpc>
            </a:pPr>
            <a:r>
              <a:rPr lang="en-US" sz="2487" b="1">
                <a:solidFill>
                  <a:srgbClr val="A89E37"/>
                </a:solidFill>
                <a:latin typeface="Verdana Bold"/>
                <a:ea typeface="Verdana Bold"/>
                <a:cs typeface="Verdana Bold"/>
                <a:sym typeface="Verdana Bold"/>
              </a:rPr>
              <a:t>ODS 9: Indústria, Inovação e Infraestrutura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9071" y="3023401"/>
            <a:ext cx="8104435" cy="1350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6"/>
              </a:lnSpc>
            </a:pPr>
            <a:r>
              <a:rPr lang="en-US" sz="2249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Uso de IA, big data e bioacústica para uma solução tecnológica inovadora, com API aberta e parcerias de pesquisa com universidades angolanas.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9284494" y="1783854"/>
            <a:ext cx="674340" cy="674340"/>
          </a:xfrm>
          <a:custGeom>
            <a:avLst/>
            <a:gdLst/>
            <a:ahLst/>
            <a:cxnLst/>
            <a:rect l="l" t="t" r="r" b="b"/>
            <a:pathLst>
              <a:path w="674340" h="674340">
                <a:moveTo>
                  <a:pt x="0" y="0"/>
                </a:moveTo>
                <a:lnTo>
                  <a:pt x="674340" y="0"/>
                </a:lnTo>
                <a:lnTo>
                  <a:pt x="674340" y="674340"/>
                </a:lnTo>
                <a:lnTo>
                  <a:pt x="0" y="674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929" b="-4929"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1" name="TextBox 11"/>
          <p:cNvSpPr txBox="1"/>
          <p:nvPr/>
        </p:nvSpPr>
        <p:spPr>
          <a:xfrm>
            <a:off x="9284494" y="2592927"/>
            <a:ext cx="8708419" cy="39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7"/>
              </a:lnSpc>
            </a:pPr>
            <a:r>
              <a:rPr lang="en-US" sz="2487" b="1">
                <a:solidFill>
                  <a:srgbClr val="A89E37"/>
                </a:solidFill>
                <a:latin typeface="Verdana Bold"/>
                <a:ea typeface="Verdana Bold"/>
                <a:cs typeface="Verdana Bold"/>
                <a:sym typeface="Verdana Bold"/>
              </a:rPr>
              <a:t>ODS 11: Cidades e Comunidades Sustentáveis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84494" y="3003925"/>
            <a:ext cx="8104435" cy="1350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6"/>
              </a:lnSpc>
            </a:pPr>
            <a:r>
              <a:rPr lang="en-US" sz="2249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Monitoramento ambiental em áreas urbanas e rurais, engajando as comunidades angolanas no registo de sons e na proteção do ambiente.</a:t>
            </a:r>
          </a:p>
        </p:txBody>
      </p:sp>
      <p:sp>
        <p:nvSpPr>
          <p:cNvPr id="13" name="Freeform 13" descr="preencoded.png"/>
          <p:cNvSpPr/>
          <p:nvPr/>
        </p:nvSpPr>
        <p:spPr>
          <a:xfrm>
            <a:off x="899071" y="4469160"/>
            <a:ext cx="674340" cy="674340"/>
          </a:xfrm>
          <a:custGeom>
            <a:avLst/>
            <a:gdLst/>
            <a:ahLst/>
            <a:cxnLst/>
            <a:rect l="l" t="t" r="r" b="b"/>
            <a:pathLst>
              <a:path w="674340" h="674340">
                <a:moveTo>
                  <a:pt x="0" y="0"/>
                </a:moveTo>
                <a:lnTo>
                  <a:pt x="674340" y="0"/>
                </a:lnTo>
                <a:lnTo>
                  <a:pt x="674340" y="674340"/>
                </a:lnTo>
                <a:lnTo>
                  <a:pt x="0" y="6743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2112" b="-2112"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4" name="TextBox 14"/>
          <p:cNvSpPr txBox="1"/>
          <p:nvPr/>
        </p:nvSpPr>
        <p:spPr>
          <a:xfrm>
            <a:off x="899071" y="5276850"/>
            <a:ext cx="7831434" cy="39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7"/>
              </a:lnSpc>
            </a:pPr>
            <a:r>
              <a:rPr lang="en-US" sz="2487" b="1">
                <a:solidFill>
                  <a:srgbClr val="A89E37"/>
                </a:solidFill>
                <a:latin typeface="Verdana Bold"/>
                <a:ea typeface="Verdana Bold"/>
                <a:cs typeface="Verdana Bold"/>
                <a:sym typeface="Verdana Bold"/>
              </a:rPr>
              <a:t>ODS 13: Ação Contra a Mudança Climática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99071" y="5668373"/>
            <a:ext cx="8104435" cy="1350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6"/>
              </a:lnSpc>
            </a:pPr>
            <a:r>
              <a:rPr lang="en-US" sz="2249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Ajuda a entender o impacto das mudanças climáticas na biodiversidade angolana através do monitoramento acústico, apoiando políticas públicas.</a:t>
            </a:r>
          </a:p>
        </p:txBody>
      </p:sp>
      <p:sp>
        <p:nvSpPr>
          <p:cNvPr id="16" name="Freeform 16" descr="preencoded.png"/>
          <p:cNvSpPr/>
          <p:nvPr/>
        </p:nvSpPr>
        <p:spPr>
          <a:xfrm>
            <a:off x="9284494" y="4469160"/>
            <a:ext cx="674340" cy="674340"/>
          </a:xfrm>
          <a:custGeom>
            <a:avLst/>
            <a:gdLst/>
            <a:ahLst/>
            <a:cxnLst/>
            <a:rect l="l" t="t" r="r" b="b"/>
            <a:pathLst>
              <a:path w="674340" h="674340">
                <a:moveTo>
                  <a:pt x="0" y="0"/>
                </a:moveTo>
                <a:lnTo>
                  <a:pt x="674340" y="0"/>
                </a:lnTo>
                <a:lnTo>
                  <a:pt x="674340" y="674340"/>
                </a:lnTo>
                <a:lnTo>
                  <a:pt x="0" y="6743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816" r="-2816"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7" name="TextBox 17"/>
          <p:cNvSpPr txBox="1"/>
          <p:nvPr/>
        </p:nvSpPr>
        <p:spPr>
          <a:xfrm>
            <a:off x="9284494" y="5276850"/>
            <a:ext cx="6493717" cy="39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7"/>
              </a:lnSpc>
            </a:pPr>
            <a:r>
              <a:rPr lang="en-US" sz="2487" b="1">
                <a:solidFill>
                  <a:srgbClr val="A89E37"/>
                </a:solidFill>
                <a:latin typeface="Verdana Bold"/>
                <a:ea typeface="Verdana Bold"/>
                <a:cs typeface="Verdana Bold"/>
                <a:sym typeface="Verdana Bold"/>
              </a:rPr>
              <a:t>ODS 14: Vida na Água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284494" y="5668373"/>
            <a:ext cx="8104435" cy="1350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6"/>
              </a:lnSpc>
            </a:pPr>
            <a:r>
              <a:rPr lang="en-US" sz="2249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Potencial para monitoramento da vida marinha na costa angolana, com parcerias de conservação marinha para proteger os oceanos.</a:t>
            </a:r>
          </a:p>
        </p:txBody>
      </p:sp>
      <p:sp>
        <p:nvSpPr>
          <p:cNvPr id="19" name="Freeform 19" descr="preencoded.png"/>
          <p:cNvSpPr/>
          <p:nvPr/>
        </p:nvSpPr>
        <p:spPr>
          <a:xfrm>
            <a:off x="899071" y="7119303"/>
            <a:ext cx="674340" cy="674340"/>
          </a:xfrm>
          <a:custGeom>
            <a:avLst/>
            <a:gdLst/>
            <a:ahLst/>
            <a:cxnLst/>
            <a:rect l="l" t="t" r="r" b="b"/>
            <a:pathLst>
              <a:path w="674340" h="674340">
                <a:moveTo>
                  <a:pt x="0" y="0"/>
                </a:moveTo>
                <a:lnTo>
                  <a:pt x="674340" y="0"/>
                </a:lnTo>
                <a:lnTo>
                  <a:pt x="674340" y="674340"/>
                </a:lnTo>
                <a:lnTo>
                  <a:pt x="0" y="6743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704" b="-704"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20" name="TextBox 20"/>
          <p:cNvSpPr txBox="1"/>
          <p:nvPr/>
        </p:nvSpPr>
        <p:spPr>
          <a:xfrm>
            <a:off x="899071" y="7926993"/>
            <a:ext cx="6548290" cy="39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7"/>
              </a:lnSpc>
            </a:pPr>
            <a:r>
              <a:rPr lang="en-US" sz="2487" b="1">
                <a:solidFill>
                  <a:srgbClr val="A89E37"/>
                </a:solidFill>
                <a:latin typeface="Verdana Bold"/>
                <a:ea typeface="Verdana Bold"/>
                <a:cs typeface="Verdana Bold"/>
                <a:sym typeface="Verdana Bold"/>
              </a:rPr>
              <a:t>ODS 15: Vida Terrestre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99071" y="8318516"/>
            <a:ext cx="8104435" cy="1350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6"/>
              </a:lnSpc>
            </a:pPr>
            <a:r>
              <a:rPr lang="en-US" sz="2249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Contribuição direta para a conservação da fauna e biodiversidade terrestre, identificação de espécies em risco como a Palanca Negra Gigante.</a:t>
            </a:r>
          </a:p>
        </p:txBody>
      </p:sp>
      <p:sp>
        <p:nvSpPr>
          <p:cNvPr id="22" name="Freeform 22" descr="preencoded.png"/>
          <p:cNvSpPr/>
          <p:nvPr/>
        </p:nvSpPr>
        <p:spPr>
          <a:xfrm>
            <a:off x="9284494" y="7119303"/>
            <a:ext cx="674340" cy="674340"/>
          </a:xfrm>
          <a:custGeom>
            <a:avLst/>
            <a:gdLst/>
            <a:ahLst/>
            <a:cxnLst/>
            <a:rect l="l" t="t" r="r" b="b"/>
            <a:pathLst>
              <a:path w="674340" h="674340">
                <a:moveTo>
                  <a:pt x="0" y="0"/>
                </a:moveTo>
                <a:lnTo>
                  <a:pt x="674340" y="0"/>
                </a:lnTo>
                <a:lnTo>
                  <a:pt x="674340" y="674340"/>
                </a:lnTo>
                <a:lnTo>
                  <a:pt x="0" y="67434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3521" b="-3521"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23" name="TextBox 23"/>
          <p:cNvSpPr txBox="1"/>
          <p:nvPr/>
        </p:nvSpPr>
        <p:spPr>
          <a:xfrm>
            <a:off x="9284494" y="7926993"/>
            <a:ext cx="5904385" cy="39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7"/>
              </a:lnSpc>
            </a:pPr>
            <a:r>
              <a:rPr lang="en-US" sz="2487" b="1">
                <a:solidFill>
                  <a:srgbClr val="A89E37"/>
                </a:solidFill>
                <a:latin typeface="Verdana Bold"/>
                <a:ea typeface="Verdana Bold"/>
                <a:cs typeface="Verdana Bold"/>
                <a:sym typeface="Verdana Bold"/>
              </a:rPr>
              <a:t>ODS 4: Educação de Qualidade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284494" y="8318516"/>
            <a:ext cx="8104435" cy="1350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6"/>
              </a:lnSpc>
            </a:pPr>
            <a:r>
              <a:rPr lang="en-US" sz="2249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Ferramenta educativa interativa sobre biodiversidade para escolas e universidades angolanas, promovendo conhecimento sobre a nossa fauna.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5127473" y="572394"/>
            <a:ext cx="1777556" cy="877919"/>
            <a:chOff x="0" y="0"/>
            <a:chExt cx="2370075" cy="1170558"/>
          </a:xfrm>
        </p:grpSpPr>
        <p:sp>
          <p:nvSpPr>
            <p:cNvPr id="26" name="Freeform 26" descr="Picture 7"/>
            <p:cNvSpPr/>
            <p:nvPr/>
          </p:nvSpPr>
          <p:spPr>
            <a:xfrm>
              <a:off x="0" y="0"/>
              <a:ext cx="2370074" cy="1170559"/>
            </a:xfrm>
            <a:custGeom>
              <a:avLst/>
              <a:gdLst/>
              <a:ahLst/>
              <a:cxnLst/>
              <a:rect l="l" t="t" r="r" b="b"/>
              <a:pathLst>
                <a:path w="2370074" h="1170559">
                  <a:moveTo>
                    <a:pt x="0" y="0"/>
                  </a:moveTo>
                  <a:lnTo>
                    <a:pt x="2370074" y="0"/>
                  </a:lnTo>
                  <a:lnTo>
                    <a:pt x="2370074" y="1170559"/>
                  </a:lnTo>
                  <a:lnTo>
                    <a:pt x="0" y="1170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527" r="-528"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3445664" y="434190"/>
            <a:ext cx="1458182" cy="1119759"/>
            <a:chOff x="0" y="0"/>
            <a:chExt cx="1944242" cy="1493012"/>
          </a:xfrm>
        </p:grpSpPr>
        <p:sp>
          <p:nvSpPr>
            <p:cNvPr id="28" name="Freeform 28" descr="Picture 9"/>
            <p:cNvSpPr/>
            <p:nvPr/>
          </p:nvSpPr>
          <p:spPr>
            <a:xfrm>
              <a:off x="0" y="0"/>
              <a:ext cx="1944243" cy="1493012"/>
            </a:xfrm>
            <a:custGeom>
              <a:avLst/>
              <a:gdLst/>
              <a:ahLst/>
              <a:cxnLst/>
              <a:rect l="l" t="t" r="r" b="b"/>
              <a:pathLst>
                <a:path w="1944243" h="1493012">
                  <a:moveTo>
                    <a:pt x="0" y="0"/>
                  </a:moveTo>
                  <a:lnTo>
                    <a:pt x="1944243" y="0"/>
                  </a:lnTo>
                  <a:lnTo>
                    <a:pt x="1944243" y="1493012"/>
                  </a:lnTo>
                  <a:lnTo>
                    <a:pt x="0" y="14930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-22" r="-22"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7201592" y="146404"/>
            <a:ext cx="808100" cy="1617059"/>
            <a:chOff x="0" y="0"/>
            <a:chExt cx="1077467" cy="2156079"/>
          </a:xfrm>
        </p:grpSpPr>
        <p:sp>
          <p:nvSpPr>
            <p:cNvPr id="30" name="Freeform 30" descr="pasted-movie.png"/>
            <p:cNvSpPr/>
            <p:nvPr/>
          </p:nvSpPr>
          <p:spPr>
            <a:xfrm>
              <a:off x="0" y="0"/>
              <a:ext cx="1077468" cy="2156079"/>
            </a:xfrm>
            <a:custGeom>
              <a:avLst/>
              <a:gdLst/>
              <a:ahLst/>
              <a:cxnLst/>
              <a:rect l="l" t="t" r="r" b="b"/>
              <a:pathLst>
                <a:path w="1077468" h="2156079">
                  <a:moveTo>
                    <a:pt x="0" y="0"/>
                  </a:moveTo>
                  <a:lnTo>
                    <a:pt x="1077468" y="0"/>
                  </a:lnTo>
                  <a:lnTo>
                    <a:pt x="1077468" y="2156079"/>
                  </a:lnTo>
                  <a:lnTo>
                    <a:pt x="0" y="2156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t="-423" b="-423"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1943321" y="366993"/>
            <a:ext cx="1380363" cy="1175575"/>
            <a:chOff x="0" y="0"/>
            <a:chExt cx="1840485" cy="1567433"/>
          </a:xfrm>
        </p:grpSpPr>
        <p:sp>
          <p:nvSpPr>
            <p:cNvPr id="32" name="Freeform 32" descr="pasted-movie.png"/>
            <p:cNvSpPr/>
            <p:nvPr/>
          </p:nvSpPr>
          <p:spPr>
            <a:xfrm>
              <a:off x="0" y="0"/>
              <a:ext cx="1840484" cy="1567434"/>
            </a:xfrm>
            <a:custGeom>
              <a:avLst/>
              <a:gdLst/>
              <a:ahLst/>
              <a:cxnLst/>
              <a:rect l="l" t="t" r="r" b="b"/>
              <a:pathLst>
                <a:path w="1840484" h="1567434">
                  <a:moveTo>
                    <a:pt x="0" y="0"/>
                  </a:moveTo>
                  <a:lnTo>
                    <a:pt x="1840484" y="0"/>
                  </a:lnTo>
                  <a:lnTo>
                    <a:pt x="1840484" y="1567434"/>
                  </a:lnTo>
                  <a:lnTo>
                    <a:pt x="0" y="1567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t="-8710" b="-8710"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1006" y="169177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0F0F1"/>
            </a:solid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191006" y="169177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72606" y="3058013"/>
            <a:ext cx="17160776" cy="2112169"/>
            <a:chOff x="0" y="0"/>
            <a:chExt cx="22881035" cy="28162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881082" cy="2816225"/>
            </a:xfrm>
            <a:custGeom>
              <a:avLst/>
              <a:gdLst/>
              <a:ahLst/>
              <a:cxnLst/>
              <a:rect l="l" t="t" r="r" b="b"/>
              <a:pathLst>
                <a:path w="22881082" h="2816225">
                  <a:moveTo>
                    <a:pt x="0" y="34798"/>
                  </a:moveTo>
                  <a:cubicBezTo>
                    <a:pt x="0" y="15494"/>
                    <a:pt x="15621" y="0"/>
                    <a:pt x="34925" y="0"/>
                  </a:cubicBezTo>
                  <a:lnTo>
                    <a:pt x="22846157" y="0"/>
                  </a:lnTo>
                  <a:lnTo>
                    <a:pt x="22846157" y="6350"/>
                  </a:lnTo>
                  <a:lnTo>
                    <a:pt x="22846157" y="0"/>
                  </a:lnTo>
                  <a:cubicBezTo>
                    <a:pt x="22865462" y="0"/>
                    <a:pt x="22881082" y="15494"/>
                    <a:pt x="22881082" y="34798"/>
                  </a:cubicBezTo>
                  <a:lnTo>
                    <a:pt x="22874732" y="34798"/>
                  </a:lnTo>
                  <a:lnTo>
                    <a:pt x="22881082" y="34798"/>
                  </a:lnTo>
                  <a:lnTo>
                    <a:pt x="22881082" y="2781427"/>
                  </a:lnTo>
                  <a:lnTo>
                    <a:pt x="22874732" y="2781427"/>
                  </a:lnTo>
                  <a:lnTo>
                    <a:pt x="22881082" y="2781427"/>
                  </a:lnTo>
                  <a:cubicBezTo>
                    <a:pt x="22881082" y="2800604"/>
                    <a:pt x="22865462" y="2816225"/>
                    <a:pt x="22846157" y="2816225"/>
                  </a:cubicBezTo>
                  <a:lnTo>
                    <a:pt x="22846157" y="2809875"/>
                  </a:lnTo>
                  <a:lnTo>
                    <a:pt x="22846157" y="2816225"/>
                  </a:lnTo>
                  <a:lnTo>
                    <a:pt x="34925" y="2816225"/>
                  </a:lnTo>
                  <a:lnTo>
                    <a:pt x="34925" y="2809875"/>
                  </a:lnTo>
                  <a:lnTo>
                    <a:pt x="34925" y="2816225"/>
                  </a:lnTo>
                  <a:cubicBezTo>
                    <a:pt x="15621" y="2816225"/>
                    <a:pt x="0" y="2800731"/>
                    <a:pt x="0" y="2781427"/>
                  </a:cubicBezTo>
                  <a:lnTo>
                    <a:pt x="0" y="34798"/>
                  </a:lnTo>
                  <a:lnTo>
                    <a:pt x="6350" y="34798"/>
                  </a:lnTo>
                  <a:lnTo>
                    <a:pt x="0" y="34798"/>
                  </a:lnTo>
                  <a:moveTo>
                    <a:pt x="12700" y="34798"/>
                  </a:moveTo>
                  <a:lnTo>
                    <a:pt x="12700" y="2781427"/>
                  </a:lnTo>
                  <a:lnTo>
                    <a:pt x="6350" y="2781427"/>
                  </a:lnTo>
                  <a:lnTo>
                    <a:pt x="12700" y="2781427"/>
                  </a:lnTo>
                  <a:cubicBezTo>
                    <a:pt x="12700" y="2793619"/>
                    <a:pt x="22606" y="2803525"/>
                    <a:pt x="34925" y="2803525"/>
                  </a:cubicBezTo>
                  <a:lnTo>
                    <a:pt x="22846157" y="2803525"/>
                  </a:lnTo>
                  <a:cubicBezTo>
                    <a:pt x="22858476" y="2803525"/>
                    <a:pt x="22868382" y="2793619"/>
                    <a:pt x="22868382" y="2781427"/>
                  </a:cubicBezTo>
                  <a:lnTo>
                    <a:pt x="22868382" y="34798"/>
                  </a:lnTo>
                  <a:cubicBezTo>
                    <a:pt x="22868382" y="22606"/>
                    <a:pt x="22858476" y="12700"/>
                    <a:pt x="22846157" y="12700"/>
                  </a:cubicBezTo>
                  <a:lnTo>
                    <a:pt x="34925" y="12700"/>
                  </a:lnTo>
                  <a:lnTo>
                    <a:pt x="34925" y="6350"/>
                  </a:lnTo>
                  <a:lnTo>
                    <a:pt x="34925" y="12700"/>
                  </a:lnTo>
                  <a:cubicBezTo>
                    <a:pt x="22606" y="12700"/>
                    <a:pt x="12700" y="22606"/>
                    <a:pt x="12700" y="34798"/>
                  </a:cubicBezTo>
                  <a:close/>
                </a:path>
              </a:pathLst>
            </a:custGeom>
            <a:solidFill>
              <a:srgbClr val="000000">
                <a:alpha val="392"/>
              </a:srgbClr>
            </a:solid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86894" y="3072300"/>
            <a:ext cx="17132201" cy="416719"/>
            <a:chOff x="0" y="0"/>
            <a:chExt cx="22842935" cy="5556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842982" cy="555625"/>
            </a:xfrm>
            <a:custGeom>
              <a:avLst/>
              <a:gdLst/>
              <a:ahLst/>
              <a:cxnLst/>
              <a:rect l="l" t="t" r="r" b="b"/>
              <a:pathLst>
                <a:path w="22842982" h="555625">
                  <a:moveTo>
                    <a:pt x="0" y="0"/>
                  </a:moveTo>
                  <a:lnTo>
                    <a:pt x="22842982" y="0"/>
                  </a:lnTo>
                  <a:lnTo>
                    <a:pt x="22842982" y="555625"/>
                  </a:lnTo>
                  <a:lnTo>
                    <a:pt x="0" y="555625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29172" y="3062180"/>
            <a:ext cx="3994249" cy="456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1"/>
              </a:lnSpc>
            </a:pPr>
            <a:r>
              <a:rPr lang="en-US" sz="2362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Xeno-canto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16911" y="3062180"/>
            <a:ext cx="3132832" cy="456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1"/>
              </a:lnSpc>
            </a:pPr>
            <a:r>
              <a:rPr lang="en-US" sz="2362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API pública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243232" y="3062180"/>
            <a:ext cx="3989486" cy="456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1"/>
              </a:lnSpc>
            </a:pPr>
            <a:r>
              <a:rPr lang="en-US" sz="2362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10.000+ gravações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26209" y="3062180"/>
            <a:ext cx="4850904" cy="456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1"/>
              </a:lnSpc>
            </a:pPr>
            <a:r>
              <a:rPr lang="en-US" sz="2362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Treino inicial e validação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386894" y="3489019"/>
            <a:ext cx="17132201" cy="416719"/>
            <a:chOff x="0" y="0"/>
            <a:chExt cx="22842935" cy="55562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2842982" cy="555625"/>
            </a:xfrm>
            <a:custGeom>
              <a:avLst/>
              <a:gdLst/>
              <a:ahLst/>
              <a:cxnLst/>
              <a:rect l="l" t="t" r="r" b="b"/>
              <a:pathLst>
                <a:path w="22842982" h="555625">
                  <a:moveTo>
                    <a:pt x="0" y="0"/>
                  </a:moveTo>
                  <a:lnTo>
                    <a:pt x="22842982" y="0"/>
                  </a:lnTo>
                  <a:lnTo>
                    <a:pt x="22842982" y="555625"/>
                  </a:lnTo>
                  <a:lnTo>
                    <a:pt x="0" y="5556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29172" y="3478898"/>
            <a:ext cx="3994249" cy="456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1"/>
              </a:lnSpc>
            </a:pPr>
            <a:r>
              <a:rPr lang="en-US" sz="2362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Macaulay Library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816911" y="3478898"/>
            <a:ext cx="3132832" cy="456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1"/>
              </a:lnSpc>
            </a:pPr>
            <a:r>
              <a:rPr lang="en-US" sz="2362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API via eBird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243232" y="3478898"/>
            <a:ext cx="3989486" cy="456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1"/>
              </a:lnSpc>
            </a:pPr>
            <a:r>
              <a:rPr lang="en-US" sz="2362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5.000+ gravações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526209" y="3478898"/>
            <a:ext cx="4850904" cy="456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1"/>
              </a:lnSpc>
            </a:pPr>
            <a:r>
              <a:rPr lang="en-US" sz="2362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Treino e teste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386894" y="3905738"/>
            <a:ext cx="17132201" cy="416719"/>
            <a:chOff x="0" y="0"/>
            <a:chExt cx="22842935" cy="55562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842982" cy="555625"/>
            </a:xfrm>
            <a:custGeom>
              <a:avLst/>
              <a:gdLst/>
              <a:ahLst/>
              <a:cxnLst/>
              <a:rect l="l" t="t" r="r" b="b"/>
              <a:pathLst>
                <a:path w="22842982" h="555625">
                  <a:moveTo>
                    <a:pt x="0" y="0"/>
                  </a:moveTo>
                  <a:lnTo>
                    <a:pt x="22842982" y="0"/>
                  </a:lnTo>
                  <a:lnTo>
                    <a:pt x="22842982" y="555625"/>
                  </a:lnTo>
                  <a:lnTo>
                    <a:pt x="0" y="555625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529172" y="3895618"/>
            <a:ext cx="3994249" cy="456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1"/>
              </a:lnSpc>
            </a:pPr>
            <a:r>
              <a:rPr lang="en-US" sz="2362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Gravações Locais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816911" y="3895618"/>
            <a:ext cx="3132832" cy="456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1"/>
              </a:lnSpc>
            </a:pPr>
            <a:r>
              <a:rPr lang="en-US" sz="2362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Ciência Cidadã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243232" y="3895618"/>
            <a:ext cx="3989486" cy="456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1"/>
              </a:lnSpc>
            </a:pPr>
            <a:r>
              <a:rPr lang="en-US" sz="2362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2.000+ gravações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526209" y="3895618"/>
            <a:ext cx="4850904" cy="456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1"/>
              </a:lnSpc>
            </a:pPr>
            <a:r>
              <a:rPr lang="en-US" sz="2362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Fine-tuning local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386894" y="4322456"/>
            <a:ext cx="17132201" cy="416719"/>
            <a:chOff x="0" y="0"/>
            <a:chExt cx="22842935" cy="55562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2842982" cy="555625"/>
            </a:xfrm>
            <a:custGeom>
              <a:avLst/>
              <a:gdLst/>
              <a:ahLst/>
              <a:cxnLst/>
              <a:rect l="l" t="t" r="r" b="b"/>
              <a:pathLst>
                <a:path w="22842982" h="555625">
                  <a:moveTo>
                    <a:pt x="0" y="0"/>
                  </a:moveTo>
                  <a:lnTo>
                    <a:pt x="22842982" y="0"/>
                  </a:lnTo>
                  <a:lnTo>
                    <a:pt x="22842982" y="555625"/>
                  </a:lnTo>
                  <a:lnTo>
                    <a:pt x="0" y="5556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529172" y="4312336"/>
            <a:ext cx="3994249" cy="456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1"/>
              </a:lnSpc>
            </a:pPr>
            <a:r>
              <a:rPr lang="en-US" sz="2362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Sensores Bioacústicos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816911" y="4312336"/>
            <a:ext cx="3132832" cy="456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1"/>
              </a:lnSpc>
            </a:pPr>
            <a:r>
              <a:rPr lang="en-US" sz="2362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Parques Nacionais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243232" y="4312336"/>
            <a:ext cx="3989486" cy="456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1"/>
              </a:lnSpc>
            </a:pPr>
            <a:r>
              <a:rPr lang="en-US" sz="2362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1.000+ horas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526209" y="4312336"/>
            <a:ext cx="4850904" cy="456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1"/>
              </a:lnSpc>
            </a:pPr>
            <a:r>
              <a:rPr lang="en-US" sz="2362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Espécies raras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386894" y="4739175"/>
            <a:ext cx="17132201" cy="416719"/>
            <a:chOff x="0" y="0"/>
            <a:chExt cx="22842935" cy="55562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2842982" cy="555625"/>
            </a:xfrm>
            <a:custGeom>
              <a:avLst/>
              <a:gdLst/>
              <a:ahLst/>
              <a:cxnLst/>
              <a:rect l="l" t="t" r="r" b="b"/>
              <a:pathLst>
                <a:path w="22842982" h="555625">
                  <a:moveTo>
                    <a:pt x="0" y="0"/>
                  </a:moveTo>
                  <a:lnTo>
                    <a:pt x="22842982" y="0"/>
                  </a:lnTo>
                  <a:lnTo>
                    <a:pt x="22842982" y="555625"/>
                  </a:lnTo>
                  <a:lnTo>
                    <a:pt x="0" y="555625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5127473" y="572394"/>
            <a:ext cx="1777556" cy="877919"/>
            <a:chOff x="0" y="0"/>
            <a:chExt cx="2370075" cy="1170558"/>
          </a:xfrm>
        </p:grpSpPr>
        <p:sp>
          <p:nvSpPr>
            <p:cNvPr id="35" name="Freeform 35" descr="Picture 7"/>
            <p:cNvSpPr/>
            <p:nvPr/>
          </p:nvSpPr>
          <p:spPr>
            <a:xfrm>
              <a:off x="0" y="0"/>
              <a:ext cx="2370074" cy="1170559"/>
            </a:xfrm>
            <a:custGeom>
              <a:avLst/>
              <a:gdLst/>
              <a:ahLst/>
              <a:cxnLst/>
              <a:rect l="l" t="t" r="r" b="b"/>
              <a:pathLst>
                <a:path w="2370074" h="1170559">
                  <a:moveTo>
                    <a:pt x="0" y="0"/>
                  </a:moveTo>
                  <a:lnTo>
                    <a:pt x="2370074" y="0"/>
                  </a:lnTo>
                  <a:lnTo>
                    <a:pt x="2370074" y="1170559"/>
                  </a:lnTo>
                  <a:lnTo>
                    <a:pt x="0" y="1170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27" r="-528"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3445664" y="434190"/>
            <a:ext cx="1458182" cy="1119759"/>
            <a:chOff x="0" y="0"/>
            <a:chExt cx="1944242" cy="1493012"/>
          </a:xfrm>
        </p:grpSpPr>
        <p:sp>
          <p:nvSpPr>
            <p:cNvPr id="37" name="Freeform 37" descr="Picture 9"/>
            <p:cNvSpPr/>
            <p:nvPr/>
          </p:nvSpPr>
          <p:spPr>
            <a:xfrm>
              <a:off x="0" y="0"/>
              <a:ext cx="1944243" cy="1493012"/>
            </a:xfrm>
            <a:custGeom>
              <a:avLst/>
              <a:gdLst/>
              <a:ahLst/>
              <a:cxnLst/>
              <a:rect l="l" t="t" r="r" b="b"/>
              <a:pathLst>
                <a:path w="1944243" h="1493012">
                  <a:moveTo>
                    <a:pt x="0" y="0"/>
                  </a:moveTo>
                  <a:lnTo>
                    <a:pt x="1944243" y="0"/>
                  </a:lnTo>
                  <a:lnTo>
                    <a:pt x="1944243" y="1493012"/>
                  </a:lnTo>
                  <a:lnTo>
                    <a:pt x="0" y="14930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r="-22"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7201592" y="146404"/>
            <a:ext cx="808100" cy="1617059"/>
            <a:chOff x="0" y="0"/>
            <a:chExt cx="1077467" cy="2156079"/>
          </a:xfrm>
        </p:grpSpPr>
        <p:sp>
          <p:nvSpPr>
            <p:cNvPr id="39" name="Freeform 39" descr="pasted-movie.png"/>
            <p:cNvSpPr/>
            <p:nvPr/>
          </p:nvSpPr>
          <p:spPr>
            <a:xfrm>
              <a:off x="0" y="0"/>
              <a:ext cx="1077468" cy="2156079"/>
            </a:xfrm>
            <a:custGeom>
              <a:avLst/>
              <a:gdLst/>
              <a:ahLst/>
              <a:cxnLst/>
              <a:rect l="l" t="t" r="r" b="b"/>
              <a:pathLst>
                <a:path w="1077468" h="2156079">
                  <a:moveTo>
                    <a:pt x="0" y="0"/>
                  </a:moveTo>
                  <a:lnTo>
                    <a:pt x="1077468" y="0"/>
                  </a:lnTo>
                  <a:lnTo>
                    <a:pt x="1077468" y="2156079"/>
                  </a:lnTo>
                  <a:lnTo>
                    <a:pt x="0" y="2156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423" b="-423"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1943321" y="366993"/>
            <a:ext cx="1380363" cy="1175575"/>
            <a:chOff x="0" y="0"/>
            <a:chExt cx="1840485" cy="1567433"/>
          </a:xfrm>
        </p:grpSpPr>
        <p:sp>
          <p:nvSpPr>
            <p:cNvPr id="41" name="Freeform 41" descr="pasted-movie.png"/>
            <p:cNvSpPr/>
            <p:nvPr/>
          </p:nvSpPr>
          <p:spPr>
            <a:xfrm>
              <a:off x="0" y="0"/>
              <a:ext cx="1840484" cy="1567434"/>
            </a:xfrm>
            <a:custGeom>
              <a:avLst/>
              <a:gdLst/>
              <a:ahLst/>
              <a:cxnLst/>
              <a:rect l="l" t="t" r="r" b="b"/>
              <a:pathLst>
                <a:path w="1840484" h="1567434">
                  <a:moveTo>
                    <a:pt x="0" y="0"/>
                  </a:moveTo>
                  <a:lnTo>
                    <a:pt x="1840484" y="0"/>
                  </a:lnTo>
                  <a:lnTo>
                    <a:pt x="1840484" y="1567434"/>
                  </a:lnTo>
                  <a:lnTo>
                    <a:pt x="0" y="1567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8710" b="-8710"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529172" y="1125034"/>
            <a:ext cx="11369259" cy="631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62"/>
              </a:lnSpc>
            </a:pPr>
            <a:r>
              <a:rPr lang="en-US" sz="4049" b="1">
                <a:solidFill>
                  <a:srgbClr val="3D9545"/>
                </a:solidFill>
                <a:latin typeface="Verdana Bold"/>
                <a:ea typeface="Verdana Bold"/>
                <a:cs typeface="Verdana Bold"/>
                <a:sym typeface="Verdana Bold"/>
              </a:rPr>
              <a:t>Coleta e Preparação de Dados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529172" y="2083605"/>
            <a:ext cx="7714060" cy="478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024" b="1">
                <a:solidFill>
                  <a:srgbClr val="A89E37"/>
                </a:solidFill>
                <a:latin typeface="Verdana Bold"/>
                <a:ea typeface="Verdana Bold"/>
                <a:cs typeface="Verdana Bold"/>
                <a:sym typeface="Verdana Bold"/>
              </a:rPr>
              <a:t>Fontes de Dados Bioacústicos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29172" y="4729055"/>
            <a:ext cx="3994249" cy="456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1"/>
              </a:lnSpc>
            </a:pPr>
            <a:r>
              <a:rPr lang="en-US" sz="2362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GBIF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4816911" y="4729055"/>
            <a:ext cx="3132832" cy="456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1"/>
              </a:lnSpc>
            </a:pPr>
            <a:r>
              <a:rPr lang="en-US" sz="2362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Metadados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8243232" y="4729055"/>
            <a:ext cx="3989486" cy="456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1"/>
              </a:lnSpc>
            </a:pPr>
            <a:r>
              <a:rPr lang="en-US" sz="2362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Ocorrências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2526209" y="4729055"/>
            <a:ext cx="4850904" cy="456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1"/>
              </a:lnSpc>
            </a:pPr>
            <a:r>
              <a:rPr lang="en-US" sz="2362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Enriquecimento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529172" y="5680772"/>
            <a:ext cx="6005959" cy="475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3"/>
              </a:lnSpc>
            </a:pPr>
            <a:r>
              <a:rPr lang="en-US" sz="3074" b="1">
                <a:solidFill>
                  <a:srgbClr val="A89E37"/>
                </a:solidFill>
                <a:latin typeface="Verdana Bold"/>
                <a:ea typeface="Verdana Bold"/>
                <a:cs typeface="Verdana Bold"/>
                <a:sym typeface="Verdana Bold"/>
              </a:rPr>
              <a:t>Critérios de Qualidade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741759" y="6275138"/>
            <a:ext cx="8402241" cy="538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6613" lvl="1" indent="-208307" algn="l">
              <a:lnSpc>
                <a:spcPts val="4549"/>
              </a:lnSpc>
              <a:buFont typeface="Arial"/>
              <a:buChar char="•"/>
            </a:pPr>
            <a:r>
              <a:rPr lang="en-US" sz="2762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Duração: 3-60 segundos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741759" y="6785045"/>
            <a:ext cx="8402241" cy="538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6613" lvl="1" indent="-208307" algn="l">
              <a:lnSpc>
                <a:spcPts val="4549"/>
              </a:lnSpc>
              <a:buFont typeface="Arial"/>
              <a:buChar char="•"/>
            </a:pPr>
            <a:r>
              <a:rPr lang="en-US" sz="2762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Identificação confirmada por especialistas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741759" y="7294952"/>
            <a:ext cx="8402241" cy="538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6613" lvl="1" indent="-208307" algn="l">
              <a:lnSpc>
                <a:spcPts val="4549"/>
              </a:lnSpc>
              <a:buFont typeface="Arial"/>
              <a:buChar char="•"/>
            </a:pPr>
            <a:r>
              <a:rPr lang="en-US" sz="2762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Relação sinal-ruído &gt; 10 dB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741759" y="7776284"/>
            <a:ext cx="9930292" cy="538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6613" lvl="1" indent="-208307" algn="l">
              <a:lnSpc>
                <a:spcPts val="4549"/>
              </a:lnSpc>
              <a:buFont typeface="Arial"/>
              <a:buChar char="•"/>
            </a:pPr>
            <a:r>
              <a:rPr lang="en-US" sz="2762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Metadados completos (localização, data, habitat)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741759" y="8286192"/>
            <a:ext cx="8402241" cy="538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6613" lvl="1" indent="-208307" algn="l">
              <a:lnSpc>
                <a:spcPts val="4549"/>
              </a:lnSpc>
              <a:buFont typeface="Arial"/>
              <a:buChar char="•"/>
            </a:pPr>
            <a:r>
              <a:rPr lang="en-US" sz="2762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Prioridade para Angola e países vizinhos</a:t>
            </a:r>
          </a:p>
        </p:txBody>
      </p:sp>
      <p:pic>
        <p:nvPicPr>
          <p:cNvPr id="73" name="Imagem 72">
            <a:extLst>
              <a:ext uri="{FF2B5EF4-FFF2-40B4-BE49-F238E27FC236}">
                <a16:creationId xmlns:a16="http://schemas.microsoft.com/office/drawing/2014/main" id="{97242E09-8D85-DA36-6A43-37E3BB4665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4816" y="5308448"/>
            <a:ext cx="6544588" cy="4877481"/>
          </a:xfrm>
          <a:prstGeom prst="rect">
            <a:avLst/>
          </a:prstGeom>
        </p:spPr>
      </p:pic>
      <p:sp>
        <p:nvSpPr>
          <p:cNvPr id="55" name="Freeform 42"/>
          <p:cNvSpPr/>
          <p:nvPr/>
        </p:nvSpPr>
        <p:spPr>
          <a:xfrm>
            <a:off x="8903438" y="5465567"/>
            <a:ext cx="6658560" cy="3724632"/>
          </a:xfrm>
          <a:custGeom>
            <a:avLst/>
            <a:gdLst/>
            <a:ahLst/>
            <a:cxnLst/>
            <a:rect l="l" t="t" r="r" b="b"/>
            <a:pathLst>
              <a:path w="6658560" h="3724632">
                <a:moveTo>
                  <a:pt x="0" y="0"/>
                </a:moveTo>
                <a:lnTo>
                  <a:pt x="6658560" y="0"/>
                </a:lnTo>
                <a:lnTo>
                  <a:pt x="6658560" y="3724632"/>
                </a:lnTo>
                <a:lnTo>
                  <a:pt x="0" y="37246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0F0F1"/>
            </a:solid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55166" y="497448"/>
            <a:ext cx="14911515" cy="665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77"/>
              </a:lnSpc>
            </a:pPr>
            <a:r>
              <a:rPr lang="en-US" sz="4287" b="1">
                <a:solidFill>
                  <a:srgbClr val="3D9545"/>
                </a:solidFill>
                <a:latin typeface="Verdana Bold"/>
                <a:ea typeface="Verdana Bold"/>
                <a:cs typeface="Verdana Bold"/>
                <a:sym typeface="Verdana Bold"/>
              </a:rPr>
              <a:t>Engenharia de Recursos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60214" y="1496615"/>
            <a:ext cx="8288685" cy="2021818"/>
            <a:chOff x="0" y="0"/>
            <a:chExt cx="11051580" cy="269575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051540" cy="2695720"/>
            </a:xfrm>
            <a:custGeom>
              <a:avLst/>
              <a:gdLst/>
              <a:ahLst/>
              <a:cxnLst/>
              <a:rect l="l" t="t" r="r" b="b"/>
              <a:pathLst>
                <a:path w="11051540" h="2695720">
                  <a:moveTo>
                    <a:pt x="0" y="45077"/>
                  </a:moveTo>
                  <a:cubicBezTo>
                    <a:pt x="0" y="20202"/>
                    <a:pt x="17018" y="0"/>
                    <a:pt x="37973" y="0"/>
                  </a:cubicBezTo>
                  <a:lnTo>
                    <a:pt x="11013567" y="0"/>
                  </a:lnTo>
                  <a:cubicBezTo>
                    <a:pt x="11034523" y="0"/>
                    <a:pt x="11051540" y="20202"/>
                    <a:pt x="11051540" y="45077"/>
                  </a:cubicBezTo>
                  <a:lnTo>
                    <a:pt x="11051540" y="2650643"/>
                  </a:lnTo>
                  <a:cubicBezTo>
                    <a:pt x="11051540" y="2675518"/>
                    <a:pt x="11034523" y="2695720"/>
                    <a:pt x="11013567" y="2695720"/>
                  </a:cubicBezTo>
                  <a:lnTo>
                    <a:pt x="37973" y="2695720"/>
                  </a:lnTo>
                  <a:cubicBezTo>
                    <a:pt x="17018" y="2695720"/>
                    <a:pt x="0" y="2675518"/>
                    <a:pt x="0" y="2650643"/>
                  </a:cubicBezTo>
                  <a:close/>
                </a:path>
              </a:pathLst>
            </a:custGeom>
            <a:solidFill>
              <a:srgbClr val="F2EEEE"/>
            </a:solid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50267" y="1520752"/>
            <a:ext cx="5240689" cy="376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8"/>
              </a:lnSpc>
            </a:pPr>
            <a:r>
              <a:rPr lang="en-US" sz="2412" b="1">
                <a:solidFill>
                  <a:srgbClr val="A89E37"/>
                </a:solidFill>
                <a:latin typeface="Verdana Bold"/>
                <a:ea typeface="Verdana Bold"/>
                <a:cs typeface="Verdana Bold"/>
                <a:sym typeface="Verdana Bold"/>
              </a:rPr>
              <a:t>Espectrograma Mel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0268" y="1873312"/>
            <a:ext cx="7908577" cy="1645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6"/>
              </a:lnSpc>
            </a:pPr>
            <a:r>
              <a:rPr lang="en-US" sz="2037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Representação visual do espectro de frequências ao longo do tempo, utilizando a escala Mel. </a:t>
            </a:r>
            <a:r>
              <a:rPr lang="en-US" sz="2037" b="1">
                <a:solidFill>
                  <a:srgbClr val="4C4C4D"/>
                </a:solidFill>
                <a:latin typeface="Verdana Bold"/>
                <a:ea typeface="Verdana Bold"/>
                <a:cs typeface="Verdana Bold"/>
                <a:sym typeface="Verdana Bold"/>
              </a:rPr>
              <a:t>Configuração:</a:t>
            </a:r>
            <a:r>
              <a:rPr lang="en-US" sz="2037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 128 bandas Mel, janela de 2048 amostras, imagens de 224x224 pixels.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238952" y="1496615"/>
            <a:ext cx="8288834" cy="2021818"/>
            <a:chOff x="0" y="0"/>
            <a:chExt cx="11051778" cy="269575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051794" cy="2695720"/>
            </a:xfrm>
            <a:custGeom>
              <a:avLst/>
              <a:gdLst/>
              <a:ahLst/>
              <a:cxnLst/>
              <a:rect l="l" t="t" r="r" b="b"/>
              <a:pathLst>
                <a:path w="11051794" h="2695720">
                  <a:moveTo>
                    <a:pt x="0" y="45077"/>
                  </a:moveTo>
                  <a:cubicBezTo>
                    <a:pt x="0" y="20202"/>
                    <a:pt x="17018" y="0"/>
                    <a:pt x="37973" y="0"/>
                  </a:cubicBezTo>
                  <a:lnTo>
                    <a:pt x="11013821" y="0"/>
                  </a:lnTo>
                  <a:cubicBezTo>
                    <a:pt x="11034776" y="0"/>
                    <a:pt x="11051794" y="20202"/>
                    <a:pt x="11051794" y="45077"/>
                  </a:cubicBezTo>
                  <a:lnTo>
                    <a:pt x="11051794" y="2650643"/>
                  </a:lnTo>
                  <a:cubicBezTo>
                    <a:pt x="11051794" y="2675518"/>
                    <a:pt x="11034776" y="2695720"/>
                    <a:pt x="11013821" y="2695720"/>
                  </a:cubicBezTo>
                  <a:lnTo>
                    <a:pt x="37973" y="2695720"/>
                  </a:lnTo>
                  <a:cubicBezTo>
                    <a:pt x="17018" y="2695720"/>
                    <a:pt x="0" y="2675518"/>
                    <a:pt x="0" y="2650643"/>
                  </a:cubicBezTo>
                  <a:close/>
                </a:path>
              </a:pathLst>
            </a:custGeom>
            <a:solidFill>
              <a:srgbClr val="F2EEEE"/>
            </a:solid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429006" y="1530277"/>
            <a:ext cx="2375595" cy="376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8"/>
              </a:lnSpc>
            </a:pPr>
            <a:r>
              <a:rPr lang="en-US" sz="2412" b="1">
                <a:solidFill>
                  <a:srgbClr val="A89E37"/>
                </a:solidFill>
                <a:latin typeface="Verdana Bold"/>
                <a:ea typeface="Verdana Bold"/>
                <a:cs typeface="Verdana Bold"/>
                <a:sym typeface="Verdana Bold"/>
              </a:rPr>
              <a:t>MFCCs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29006" y="1873312"/>
            <a:ext cx="7908726" cy="1645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6"/>
              </a:lnSpc>
            </a:pPr>
            <a:r>
              <a:rPr lang="en-US" sz="2037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Mel-Frequency Cepstral Coefficients - representação compacta das características espectrais. </a:t>
            </a:r>
            <a:r>
              <a:rPr lang="en-US" sz="2037" b="1">
                <a:solidFill>
                  <a:srgbClr val="4C4C4D"/>
                </a:solidFill>
                <a:latin typeface="Verdana Bold"/>
                <a:ea typeface="Verdana Bold"/>
                <a:cs typeface="Verdana Bold"/>
                <a:sym typeface="Verdana Bold"/>
              </a:rPr>
              <a:t>Configuração:</a:t>
            </a:r>
            <a:r>
              <a:rPr lang="en-US" sz="2037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 40 coeficientes MFCC, incluindo deltas e delta-deltas para capturar dinâmica temporal.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807690" y="3770363"/>
            <a:ext cx="8288685" cy="1636550"/>
            <a:chOff x="0" y="0"/>
            <a:chExt cx="11051580" cy="218206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051540" cy="2182056"/>
            </a:xfrm>
            <a:custGeom>
              <a:avLst/>
              <a:gdLst/>
              <a:ahLst/>
              <a:cxnLst/>
              <a:rect l="l" t="t" r="r" b="b"/>
              <a:pathLst>
                <a:path w="11051540" h="2182056">
                  <a:moveTo>
                    <a:pt x="0" y="44417"/>
                  </a:moveTo>
                  <a:cubicBezTo>
                    <a:pt x="0" y="19906"/>
                    <a:pt x="17018" y="0"/>
                    <a:pt x="37973" y="0"/>
                  </a:cubicBezTo>
                  <a:lnTo>
                    <a:pt x="11013567" y="0"/>
                  </a:lnTo>
                  <a:cubicBezTo>
                    <a:pt x="11034523" y="0"/>
                    <a:pt x="11051540" y="19906"/>
                    <a:pt x="11051540" y="44417"/>
                  </a:cubicBezTo>
                  <a:lnTo>
                    <a:pt x="11051540" y="2137640"/>
                  </a:lnTo>
                  <a:cubicBezTo>
                    <a:pt x="11051540" y="2162150"/>
                    <a:pt x="11034523" y="2182056"/>
                    <a:pt x="11013567" y="2182056"/>
                  </a:cubicBezTo>
                  <a:lnTo>
                    <a:pt x="37973" y="2182056"/>
                  </a:lnTo>
                  <a:cubicBezTo>
                    <a:pt x="17018" y="2182056"/>
                    <a:pt x="0" y="2162150"/>
                    <a:pt x="0" y="2137640"/>
                  </a:cubicBezTo>
                  <a:close/>
                </a:path>
              </a:pathLst>
            </a:custGeom>
            <a:solidFill>
              <a:srgbClr val="F2EEEE"/>
            </a:solid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02717" y="3760838"/>
            <a:ext cx="5496827" cy="376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8"/>
              </a:lnSpc>
            </a:pPr>
            <a:r>
              <a:rPr lang="en-US" sz="2412" b="1">
                <a:solidFill>
                  <a:srgbClr val="A89E37"/>
                </a:solidFill>
                <a:latin typeface="Verdana Bold"/>
                <a:ea typeface="Verdana Bold"/>
                <a:cs typeface="Verdana Bold"/>
                <a:sym typeface="Verdana Bold"/>
              </a:rPr>
              <a:t>Características Temporais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02717" y="4090020"/>
            <a:ext cx="7908577" cy="122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6"/>
              </a:lnSpc>
            </a:pPr>
            <a:r>
              <a:rPr lang="en-US" sz="2037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Pitch médio e desvio padrão, energia RMS ao longo do tempo, taxa de cruzamento por zero, duração total e intervalos entre vocalizações.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238952" y="3770363"/>
            <a:ext cx="8288834" cy="1636550"/>
            <a:chOff x="0" y="0"/>
            <a:chExt cx="11051778" cy="218206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051794" cy="2182056"/>
            </a:xfrm>
            <a:custGeom>
              <a:avLst/>
              <a:gdLst/>
              <a:ahLst/>
              <a:cxnLst/>
              <a:rect l="l" t="t" r="r" b="b"/>
              <a:pathLst>
                <a:path w="11051794" h="2182056">
                  <a:moveTo>
                    <a:pt x="0" y="44417"/>
                  </a:moveTo>
                  <a:cubicBezTo>
                    <a:pt x="0" y="19906"/>
                    <a:pt x="17018" y="0"/>
                    <a:pt x="37973" y="0"/>
                  </a:cubicBezTo>
                  <a:lnTo>
                    <a:pt x="11013821" y="0"/>
                  </a:lnTo>
                  <a:cubicBezTo>
                    <a:pt x="11034776" y="0"/>
                    <a:pt x="11051794" y="19906"/>
                    <a:pt x="11051794" y="44417"/>
                  </a:cubicBezTo>
                  <a:lnTo>
                    <a:pt x="11051794" y="2137640"/>
                  </a:lnTo>
                  <a:cubicBezTo>
                    <a:pt x="11051794" y="2162150"/>
                    <a:pt x="11034776" y="2182056"/>
                    <a:pt x="11013821" y="2182056"/>
                  </a:cubicBezTo>
                  <a:lnTo>
                    <a:pt x="37973" y="2182056"/>
                  </a:lnTo>
                  <a:cubicBezTo>
                    <a:pt x="17018" y="2182056"/>
                    <a:pt x="0" y="2162150"/>
                    <a:pt x="0" y="2137640"/>
                  </a:cubicBezTo>
                  <a:close/>
                </a:path>
              </a:pathLst>
            </a:custGeom>
            <a:solidFill>
              <a:srgbClr val="F2EEEE"/>
            </a:solid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9429006" y="3887377"/>
            <a:ext cx="5419028" cy="376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8"/>
              </a:lnSpc>
            </a:pPr>
            <a:r>
              <a:rPr lang="en-US" sz="2412" b="1">
                <a:solidFill>
                  <a:srgbClr val="A89E37"/>
                </a:solidFill>
                <a:latin typeface="Verdana Bold"/>
                <a:ea typeface="Verdana Bold"/>
                <a:cs typeface="Verdana Bold"/>
                <a:sym typeface="Verdana Bold"/>
              </a:rPr>
              <a:t>Características Contextuais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429006" y="4292759"/>
            <a:ext cx="7908726" cy="806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6"/>
              </a:lnSpc>
            </a:pPr>
            <a:r>
              <a:rPr lang="en-US" sz="2037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Coordenadas GPS, hora do dia, estação do ano, tipo de habitat e presença de outras espécies (co-ocorrência).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807690" y="5544591"/>
            <a:ext cx="16767572" cy="33189"/>
            <a:chOff x="0" y="0"/>
            <a:chExt cx="22356763" cy="4425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2356826" cy="44196"/>
            </a:xfrm>
            <a:custGeom>
              <a:avLst/>
              <a:gdLst/>
              <a:ahLst/>
              <a:cxnLst/>
              <a:rect l="l" t="t" r="r" b="b"/>
              <a:pathLst>
                <a:path w="22356826" h="44196">
                  <a:moveTo>
                    <a:pt x="0" y="0"/>
                  </a:moveTo>
                  <a:lnTo>
                    <a:pt x="22356826" y="0"/>
                  </a:lnTo>
                  <a:lnTo>
                    <a:pt x="22356826" y="44196"/>
                  </a:lnTo>
                  <a:lnTo>
                    <a:pt x="0" y="44196"/>
                  </a:lnTo>
                  <a:close/>
                </a:path>
              </a:pathLst>
            </a:custGeom>
            <a:solidFill>
              <a:srgbClr val="4C4C4D">
                <a:alpha val="24706"/>
              </a:srgbClr>
            </a:solid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760214" y="5673030"/>
            <a:ext cx="7840242" cy="436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4"/>
              </a:lnSpc>
            </a:pPr>
            <a:r>
              <a:rPr lang="en-US" sz="2787" b="1">
                <a:solidFill>
                  <a:srgbClr val="3D9545"/>
                </a:solidFill>
                <a:latin typeface="Verdana Bold"/>
                <a:ea typeface="Verdana Bold"/>
                <a:cs typeface="Verdana Bold"/>
                <a:sym typeface="Verdana Bold"/>
              </a:rPr>
              <a:t>Técnicas de Aumento de Dados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807690" y="6209259"/>
            <a:ext cx="8383786" cy="760214"/>
            <a:chOff x="0" y="0"/>
            <a:chExt cx="11178382" cy="1013618"/>
          </a:xfrm>
        </p:grpSpPr>
        <p:sp>
          <p:nvSpPr>
            <p:cNvPr id="27" name="Freeform 27" descr="preencoded.png"/>
            <p:cNvSpPr/>
            <p:nvPr/>
          </p:nvSpPr>
          <p:spPr>
            <a:xfrm>
              <a:off x="0" y="0"/>
              <a:ext cx="11178413" cy="1013587"/>
            </a:xfrm>
            <a:custGeom>
              <a:avLst/>
              <a:gdLst/>
              <a:ahLst/>
              <a:cxnLst/>
              <a:rect l="l" t="t" r="r" b="b"/>
              <a:pathLst>
                <a:path w="11178413" h="1013587">
                  <a:moveTo>
                    <a:pt x="0" y="0"/>
                  </a:moveTo>
                  <a:lnTo>
                    <a:pt x="11178413" y="0"/>
                  </a:lnTo>
                  <a:lnTo>
                    <a:pt x="11178413" y="1013587"/>
                  </a:lnTo>
                  <a:lnTo>
                    <a:pt x="0" y="1013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28" b="-131"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950268" y="6998047"/>
            <a:ext cx="3730067" cy="376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8"/>
              </a:lnSpc>
            </a:pPr>
            <a:r>
              <a:rPr lang="en-US" sz="2412" b="1">
                <a:solidFill>
                  <a:srgbClr val="A89E37"/>
                </a:solidFill>
                <a:latin typeface="Verdana Bold"/>
                <a:ea typeface="Verdana Bold"/>
                <a:cs typeface="Verdana Bold"/>
                <a:sym typeface="Verdana Bold"/>
              </a:rPr>
              <a:t>Time Stretching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50267" y="7479629"/>
            <a:ext cx="8003679" cy="387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6"/>
              </a:lnSpc>
            </a:pPr>
            <a:r>
              <a:rPr lang="en-US" sz="2037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Alteração da velocidade sem mudar o pitch.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9191476" y="6209259"/>
            <a:ext cx="8383786" cy="760214"/>
            <a:chOff x="0" y="0"/>
            <a:chExt cx="11178382" cy="1013618"/>
          </a:xfrm>
        </p:grpSpPr>
        <p:sp>
          <p:nvSpPr>
            <p:cNvPr id="31" name="Freeform 31" descr="preencoded.png"/>
            <p:cNvSpPr/>
            <p:nvPr/>
          </p:nvSpPr>
          <p:spPr>
            <a:xfrm>
              <a:off x="0" y="0"/>
              <a:ext cx="11178413" cy="1013587"/>
            </a:xfrm>
            <a:custGeom>
              <a:avLst/>
              <a:gdLst/>
              <a:ahLst/>
              <a:cxnLst/>
              <a:rect l="l" t="t" r="r" b="b"/>
              <a:pathLst>
                <a:path w="11178413" h="1013587">
                  <a:moveTo>
                    <a:pt x="0" y="0"/>
                  </a:moveTo>
                  <a:lnTo>
                    <a:pt x="11178413" y="0"/>
                  </a:lnTo>
                  <a:lnTo>
                    <a:pt x="11178413" y="1013587"/>
                  </a:lnTo>
                  <a:lnTo>
                    <a:pt x="0" y="1013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28" b="-131"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9334054" y="6998047"/>
            <a:ext cx="2375595" cy="376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8"/>
              </a:lnSpc>
            </a:pPr>
            <a:r>
              <a:rPr lang="en-US" sz="2412" b="1">
                <a:solidFill>
                  <a:srgbClr val="A89E37"/>
                </a:solidFill>
                <a:latin typeface="Verdana Bold"/>
                <a:ea typeface="Verdana Bold"/>
                <a:cs typeface="Verdana Bold"/>
                <a:sym typeface="Verdana Bold"/>
              </a:rPr>
              <a:t>Pitch Shifting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334054" y="7479629"/>
            <a:ext cx="8003679" cy="387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6"/>
              </a:lnSpc>
            </a:pPr>
            <a:r>
              <a:rPr lang="en-US" sz="2037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Alteração do pitch sem mudar a velocidade.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855166" y="8196831"/>
            <a:ext cx="8383786" cy="760214"/>
            <a:chOff x="0" y="0"/>
            <a:chExt cx="11178382" cy="1013618"/>
          </a:xfrm>
        </p:grpSpPr>
        <p:sp>
          <p:nvSpPr>
            <p:cNvPr id="35" name="Freeform 35" descr="preencoded.png"/>
            <p:cNvSpPr/>
            <p:nvPr/>
          </p:nvSpPr>
          <p:spPr>
            <a:xfrm>
              <a:off x="0" y="0"/>
              <a:ext cx="11178413" cy="1013587"/>
            </a:xfrm>
            <a:custGeom>
              <a:avLst/>
              <a:gdLst/>
              <a:ahLst/>
              <a:cxnLst/>
              <a:rect l="l" t="t" r="r" b="b"/>
              <a:pathLst>
                <a:path w="11178413" h="1013587">
                  <a:moveTo>
                    <a:pt x="0" y="0"/>
                  </a:moveTo>
                  <a:lnTo>
                    <a:pt x="11178413" y="0"/>
                  </a:lnTo>
                  <a:lnTo>
                    <a:pt x="11178413" y="1013587"/>
                  </a:lnTo>
                  <a:lnTo>
                    <a:pt x="0" y="1013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28" b="-131"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902717" y="9138020"/>
            <a:ext cx="2375595" cy="376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8"/>
              </a:lnSpc>
            </a:pPr>
            <a:r>
              <a:rPr lang="en-US" sz="2412" b="1">
                <a:solidFill>
                  <a:srgbClr val="A89E37"/>
                </a:solidFill>
                <a:latin typeface="Verdana Bold"/>
                <a:ea typeface="Verdana Bold"/>
                <a:cs typeface="Verdana Bold"/>
                <a:sym typeface="Verdana Bold"/>
              </a:rPr>
              <a:t>Time Masking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02717" y="9468271"/>
            <a:ext cx="8003679" cy="387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6"/>
              </a:lnSpc>
            </a:pPr>
            <a:r>
              <a:rPr lang="en-US" sz="2037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Mascaramento de segmentos temporais.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9334054" y="8196831"/>
            <a:ext cx="8383786" cy="760214"/>
            <a:chOff x="0" y="0"/>
            <a:chExt cx="11178382" cy="1013618"/>
          </a:xfrm>
        </p:grpSpPr>
        <p:sp>
          <p:nvSpPr>
            <p:cNvPr id="39" name="Freeform 39" descr="preencoded.png"/>
            <p:cNvSpPr/>
            <p:nvPr/>
          </p:nvSpPr>
          <p:spPr>
            <a:xfrm>
              <a:off x="0" y="0"/>
              <a:ext cx="11178413" cy="1013587"/>
            </a:xfrm>
            <a:custGeom>
              <a:avLst/>
              <a:gdLst/>
              <a:ahLst/>
              <a:cxnLst/>
              <a:rect l="l" t="t" r="r" b="b"/>
              <a:pathLst>
                <a:path w="11178413" h="1013587">
                  <a:moveTo>
                    <a:pt x="0" y="0"/>
                  </a:moveTo>
                  <a:lnTo>
                    <a:pt x="11178413" y="0"/>
                  </a:lnTo>
                  <a:lnTo>
                    <a:pt x="11178413" y="1013587"/>
                  </a:lnTo>
                  <a:lnTo>
                    <a:pt x="0" y="1013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28" b="-131"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9429006" y="8947520"/>
            <a:ext cx="4258371" cy="376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8"/>
              </a:lnSpc>
            </a:pPr>
            <a:r>
              <a:rPr lang="en-US" sz="2412" b="1">
                <a:solidFill>
                  <a:srgbClr val="A89E37"/>
                </a:solidFill>
                <a:latin typeface="Verdana Bold"/>
                <a:ea typeface="Verdana Bold"/>
                <a:cs typeface="Verdana Bold"/>
                <a:sym typeface="Verdana Bold"/>
              </a:rPr>
              <a:t>Frequency Masking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429006" y="9371952"/>
            <a:ext cx="8003679" cy="387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6"/>
              </a:lnSpc>
            </a:pPr>
            <a:r>
              <a:rPr lang="en-US" sz="2037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Mascaramento de bandas de frequência.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15022698" y="364426"/>
            <a:ext cx="1777556" cy="877919"/>
            <a:chOff x="0" y="0"/>
            <a:chExt cx="2370075" cy="1170558"/>
          </a:xfrm>
        </p:grpSpPr>
        <p:sp>
          <p:nvSpPr>
            <p:cNvPr id="43" name="Freeform 43" descr="Picture 7"/>
            <p:cNvSpPr/>
            <p:nvPr/>
          </p:nvSpPr>
          <p:spPr>
            <a:xfrm>
              <a:off x="0" y="0"/>
              <a:ext cx="2370074" cy="1170559"/>
            </a:xfrm>
            <a:custGeom>
              <a:avLst/>
              <a:gdLst/>
              <a:ahLst/>
              <a:cxnLst/>
              <a:rect l="l" t="t" r="r" b="b"/>
              <a:pathLst>
                <a:path w="2370074" h="1170559">
                  <a:moveTo>
                    <a:pt x="0" y="0"/>
                  </a:moveTo>
                  <a:lnTo>
                    <a:pt x="2370074" y="0"/>
                  </a:lnTo>
                  <a:lnTo>
                    <a:pt x="2370074" y="1170559"/>
                  </a:lnTo>
                  <a:lnTo>
                    <a:pt x="0" y="1170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27" r="-528"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3374016" y="243506"/>
            <a:ext cx="1458182" cy="1119759"/>
            <a:chOff x="0" y="0"/>
            <a:chExt cx="1944242" cy="1493012"/>
          </a:xfrm>
        </p:grpSpPr>
        <p:sp>
          <p:nvSpPr>
            <p:cNvPr id="45" name="Freeform 45" descr="Picture 9"/>
            <p:cNvSpPr/>
            <p:nvPr/>
          </p:nvSpPr>
          <p:spPr>
            <a:xfrm>
              <a:off x="0" y="0"/>
              <a:ext cx="1944243" cy="1493012"/>
            </a:xfrm>
            <a:custGeom>
              <a:avLst/>
              <a:gdLst/>
              <a:ahLst/>
              <a:cxnLst/>
              <a:rect l="l" t="t" r="r" b="b"/>
              <a:pathLst>
                <a:path w="1944243" h="1493012">
                  <a:moveTo>
                    <a:pt x="0" y="0"/>
                  </a:moveTo>
                  <a:lnTo>
                    <a:pt x="1944243" y="0"/>
                  </a:lnTo>
                  <a:lnTo>
                    <a:pt x="1944243" y="1493012"/>
                  </a:lnTo>
                  <a:lnTo>
                    <a:pt x="0" y="14930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2" r="-22"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7401585" y="146404"/>
            <a:ext cx="608108" cy="1216861"/>
            <a:chOff x="0" y="0"/>
            <a:chExt cx="1077467" cy="2156079"/>
          </a:xfrm>
        </p:grpSpPr>
        <p:sp>
          <p:nvSpPr>
            <p:cNvPr id="47" name="Freeform 47" descr="pasted-movie.png"/>
            <p:cNvSpPr/>
            <p:nvPr/>
          </p:nvSpPr>
          <p:spPr>
            <a:xfrm>
              <a:off x="0" y="0"/>
              <a:ext cx="1077468" cy="2156079"/>
            </a:xfrm>
            <a:custGeom>
              <a:avLst/>
              <a:gdLst/>
              <a:ahLst/>
              <a:cxnLst/>
              <a:rect l="l" t="t" r="r" b="b"/>
              <a:pathLst>
                <a:path w="1077468" h="2156079">
                  <a:moveTo>
                    <a:pt x="0" y="0"/>
                  </a:moveTo>
                  <a:lnTo>
                    <a:pt x="1077468" y="0"/>
                  </a:lnTo>
                  <a:lnTo>
                    <a:pt x="1077468" y="2156079"/>
                  </a:lnTo>
                  <a:lnTo>
                    <a:pt x="0" y="2156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423" b="-423"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1804601" y="243506"/>
            <a:ext cx="1380363" cy="1175575"/>
            <a:chOff x="0" y="0"/>
            <a:chExt cx="1840485" cy="1567433"/>
          </a:xfrm>
        </p:grpSpPr>
        <p:sp>
          <p:nvSpPr>
            <p:cNvPr id="49" name="Freeform 49" descr="pasted-movie.png"/>
            <p:cNvSpPr/>
            <p:nvPr/>
          </p:nvSpPr>
          <p:spPr>
            <a:xfrm>
              <a:off x="0" y="0"/>
              <a:ext cx="1840484" cy="1567434"/>
            </a:xfrm>
            <a:custGeom>
              <a:avLst/>
              <a:gdLst/>
              <a:ahLst/>
              <a:cxnLst/>
              <a:rect l="l" t="t" r="r" b="b"/>
              <a:pathLst>
                <a:path w="1840484" h="1567434">
                  <a:moveTo>
                    <a:pt x="0" y="0"/>
                  </a:moveTo>
                  <a:lnTo>
                    <a:pt x="1840484" y="0"/>
                  </a:lnTo>
                  <a:lnTo>
                    <a:pt x="1840484" y="1567434"/>
                  </a:lnTo>
                  <a:lnTo>
                    <a:pt x="0" y="1567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8710" b="-8710"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0F0F1"/>
            </a:solid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16310" y="661653"/>
            <a:ext cx="9835455" cy="655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6"/>
              </a:lnSpc>
            </a:pPr>
            <a:r>
              <a:rPr lang="en-US" sz="4237" b="1">
                <a:solidFill>
                  <a:srgbClr val="3D9545"/>
                </a:solidFill>
                <a:latin typeface="Verdana Bold"/>
                <a:ea typeface="Verdana Bold"/>
                <a:cs typeface="Verdana Bold"/>
                <a:sym typeface="Verdana Bold"/>
              </a:rPr>
              <a:t>Arquitetura dos Modelos de IA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2035" y="1660326"/>
            <a:ext cx="4339381" cy="83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8"/>
              </a:lnSpc>
            </a:pPr>
            <a:r>
              <a:rPr lang="en-US" sz="2612" b="1">
                <a:solidFill>
                  <a:srgbClr val="A89E37"/>
                </a:solidFill>
                <a:latin typeface="Verdana Bold"/>
                <a:ea typeface="Verdana Bold"/>
                <a:cs typeface="Verdana Bold"/>
                <a:sym typeface="Verdana Bold"/>
              </a:rPr>
              <a:t>Modelo 1: Classificador de Espécies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830610" y="2647950"/>
            <a:ext cx="4697015" cy="1962596"/>
            <a:chOff x="0" y="0"/>
            <a:chExt cx="6262687" cy="2616795"/>
          </a:xfrm>
        </p:grpSpPr>
        <p:sp>
          <p:nvSpPr>
            <p:cNvPr id="11" name="Freeform 11"/>
            <p:cNvSpPr/>
            <p:nvPr/>
          </p:nvSpPr>
          <p:spPr>
            <a:xfrm>
              <a:off x="19050" y="19050"/>
              <a:ext cx="6224524" cy="2578735"/>
            </a:xfrm>
            <a:custGeom>
              <a:avLst/>
              <a:gdLst/>
              <a:ahLst/>
              <a:cxnLst/>
              <a:rect l="l" t="t" r="r" b="b"/>
              <a:pathLst>
                <a:path w="6224524" h="2578735">
                  <a:moveTo>
                    <a:pt x="0" y="182880"/>
                  </a:moveTo>
                  <a:cubicBezTo>
                    <a:pt x="0" y="81915"/>
                    <a:pt x="82550" y="0"/>
                    <a:pt x="184404" y="0"/>
                  </a:cubicBezTo>
                  <a:lnTo>
                    <a:pt x="6040120" y="0"/>
                  </a:lnTo>
                  <a:cubicBezTo>
                    <a:pt x="6141974" y="0"/>
                    <a:pt x="6224524" y="81915"/>
                    <a:pt x="6224524" y="182880"/>
                  </a:cubicBezTo>
                  <a:lnTo>
                    <a:pt x="6224524" y="2395855"/>
                  </a:lnTo>
                  <a:cubicBezTo>
                    <a:pt x="6224524" y="2496820"/>
                    <a:pt x="6141974" y="2578735"/>
                    <a:pt x="6040120" y="2578735"/>
                  </a:cubicBezTo>
                  <a:lnTo>
                    <a:pt x="184404" y="2578735"/>
                  </a:lnTo>
                  <a:cubicBezTo>
                    <a:pt x="82550" y="2578735"/>
                    <a:pt x="0" y="2496820"/>
                    <a:pt x="0" y="239585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PT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6262624" cy="2616835"/>
            </a:xfrm>
            <a:custGeom>
              <a:avLst/>
              <a:gdLst/>
              <a:ahLst/>
              <a:cxnLst/>
              <a:rect l="l" t="t" r="r" b="b"/>
              <a:pathLst>
                <a:path w="6262624" h="2616835">
                  <a:moveTo>
                    <a:pt x="0" y="201930"/>
                  </a:moveTo>
                  <a:cubicBezTo>
                    <a:pt x="0" y="90297"/>
                    <a:pt x="91313" y="0"/>
                    <a:pt x="203454" y="0"/>
                  </a:cubicBezTo>
                  <a:lnTo>
                    <a:pt x="6059170" y="0"/>
                  </a:lnTo>
                  <a:lnTo>
                    <a:pt x="6059170" y="19050"/>
                  </a:lnTo>
                  <a:lnTo>
                    <a:pt x="6059170" y="0"/>
                  </a:lnTo>
                  <a:cubicBezTo>
                    <a:pt x="6171438" y="0"/>
                    <a:pt x="6262624" y="90297"/>
                    <a:pt x="6262624" y="201930"/>
                  </a:cubicBezTo>
                  <a:lnTo>
                    <a:pt x="6243574" y="201930"/>
                  </a:lnTo>
                  <a:lnTo>
                    <a:pt x="6262624" y="201930"/>
                  </a:lnTo>
                  <a:lnTo>
                    <a:pt x="6262624" y="2414905"/>
                  </a:lnTo>
                  <a:lnTo>
                    <a:pt x="6243574" y="2414905"/>
                  </a:lnTo>
                  <a:lnTo>
                    <a:pt x="6262624" y="2414905"/>
                  </a:lnTo>
                  <a:cubicBezTo>
                    <a:pt x="6262624" y="2526538"/>
                    <a:pt x="6171311" y="2616835"/>
                    <a:pt x="6059170" y="2616835"/>
                  </a:cubicBezTo>
                  <a:lnTo>
                    <a:pt x="6059170" y="2597785"/>
                  </a:lnTo>
                  <a:lnTo>
                    <a:pt x="6059170" y="2616835"/>
                  </a:lnTo>
                  <a:lnTo>
                    <a:pt x="203454" y="2616835"/>
                  </a:lnTo>
                  <a:lnTo>
                    <a:pt x="203454" y="2597785"/>
                  </a:lnTo>
                  <a:lnTo>
                    <a:pt x="203454" y="2616835"/>
                  </a:lnTo>
                  <a:cubicBezTo>
                    <a:pt x="91313" y="2616835"/>
                    <a:pt x="0" y="2526538"/>
                    <a:pt x="0" y="2414905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414905"/>
                  </a:lnTo>
                  <a:lnTo>
                    <a:pt x="19050" y="2414905"/>
                  </a:lnTo>
                  <a:lnTo>
                    <a:pt x="38100" y="2414905"/>
                  </a:lnTo>
                  <a:cubicBezTo>
                    <a:pt x="38100" y="2505202"/>
                    <a:pt x="112014" y="2578735"/>
                    <a:pt x="203454" y="2578735"/>
                  </a:cubicBezTo>
                  <a:lnTo>
                    <a:pt x="6059170" y="2578735"/>
                  </a:lnTo>
                  <a:cubicBezTo>
                    <a:pt x="6150737" y="2578735"/>
                    <a:pt x="6224524" y="2505202"/>
                    <a:pt x="6224524" y="2414905"/>
                  </a:cubicBezTo>
                  <a:lnTo>
                    <a:pt x="6224524" y="201930"/>
                  </a:lnTo>
                  <a:cubicBezTo>
                    <a:pt x="6224524" y="111633"/>
                    <a:pt x="6150610" y="38100"/>
                    <a:pt x="6059170" y="38100"/>
                  </a:cubicBezTo>
                  <a:lnTo>
                    <a:pt x="203454" y="38100"/>
                  </a:lnTo>
                  <a:lnTo>
                    <a:pt x="203454" y="19050"/>
                  </a:lnTo>
                  <a:lnTo>
                    <a:pt x="203454" y="38100"/>
                  </a:lnTo>
                  <a:cubicBezTo>
                    <a:pt x="112014" y="38100"/>
                    <a:pt x="38100" y="111633"/>
                    <a:pt x="38100" y="201930"/>
                  </a:cubicBezTo>
                  <a:close/>
                </a:path>
              </a:pathLst>
            </a:custGeom>
            <a:solidFill>
              <a:srgbClr val="D8D4D4"/>
            </a:solid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16310" y="2647950"/>
            <a:ext cx="116514" cy="1971477"/>
            <a:chOff x="0" y="0"/>
            <a:chExt cx="152400" cy="25786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2400" cy="2578735"/>
            </a:xfrm>
            <a:custGeom>
              <a:avLst/>
              <a:gdLst/>
              <a:ahLst/>
              <a:cxnLst/>
              <a:rect l="l" t="t" r="r" b="b"/>
              <a:pathLst>
                <a:path w="152400" h="2578735">
                  <a:moveTo>
                    <a:pt x="0" y="40132"/>
                  </a:moveTo>
                  <a:cubicBezTo>
                    <a:pt x="0" y="17907"/>
                    <a:pt x="17907" y="0"/>
                    <a:pt x="40132" y="0"/>
                  </a:cubicBezTo>
                  <a:lnTo>
                    <a:pt x="112268" y="0"/>
                  </a:lnTo>
                  <a:cubicBezTo>
                    <a:pt x="134493" y="0"/>
                    <a:pt x="152400" y="17907"/>
                    <a:pt x="152400" y="40132"/>
                  </a:cubicBezTo>
                  <a:lnTo>
                    <a:pt x="152400" y="2538603"/>
                  </a:lnTo>
                  <a:cubicBezTo>
                    <a:pt x="152400" y="2560701"/>
                    <a:pt x="134493" y="2578735"/>
                    <a:pt x="112268" y="2578735"/>
                  </a:cubicBezTo>
                  <a:lnTo>
                    <a:pt x="40132" y="2578735"/>
                  </a:lnTo>
                  <a:cubicBezTo>
                    <a:pt x="18034" y="2578735"/>
                    <a:pt x="0" y="2560828"/>
                    <a:pt x="0" y="2538603"/>
                  </a:cubicBezTo>
                  <a:close/>
                </a:path>
              </a:pathLst>
            </a:custGeom>
            <a:solidFill>
              <a:srgbClr val="A89E37"/>
            </a:solid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2628900"/>
            <a:ext cx="2506712" cy="35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4"/>
              </a:lnSpc>
            </a:pPr>
            <a:r>
              <a:rPr lang="en-US" sz="2237" b="1">
                <a:solidFill>
                  <a:srgbClr val="3D9545"/>
                </a:solidFill>
                <a:latin typeface="Verdana Bold"/>
                <a:ea typeface="Verdana Bold"/>
                <a:cs typeface="Verdana Bold"/>
                <a:sym typeface="Verdana Bold"/>
              </a:rPr>
              <a:t>Arquitetura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6742" y="3005266"/>
            <a:ext cx="4124622" cy="1538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9"/>
              </a:lnSpc>
            </a:pPr>
            <a:r>
              <a:rPr lang="en-US" sz="1962" b="1">
                <a:solidFill>
                  <a:srgbClr val="4C4C4D"/>
                </a:solidFill>
                <a:latin typeface="Verdana Bold"/>
                <a:ea typeface="Verdana Bold"/>
                <a:cs typeface="Verdana Bold"/>
                <a:sym typeface="Verdana Bold"/>
              </a:rPr>
              <a:t>ResNet-50</a:t>
            </a:r>
            <a:r>
              <a:rPr lang="en-US" sz="1962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 com Transfer Learning, camadas pré-treinadas no ImageNet, adaptada para espectrogramas.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800530" y="4771827"/>
            <a:ext cx="4755670" cy="2531021"/>
            <a:chOff x="0" y="0"/>
            <a:chExt cx="6340893" cy="3374694"/>
          </a:xfrm>
        </p:grpSpPr>
        <p:sp>
          <p:nvSpPr>
            <p:cNvPr id="18" name="Freeform 18"/>
            <p:cNvSpPr/>
            <p:nvPr/>
          </p:nvSpPr>
          <p:spPr>
            <a:xfrm>
              <a:off x="19288" y="19571"/>
              <a:ext cx="6302254" cy="3335601"/>
            </a:xfrm>
            <a:custGeom>
              <a:avLst/>
              <a:gdLst/>
              <a:ahLst/>
              <a:cxnLst/>
              <a:rect l="l" t="t" r="r" b="b"/>
              <a:pathLst>
                <a:path w="6302254" h="3335601">
                  <a:moveTo>
                    <a:pt x="0" y="187877"/>
                  </a:moveTo>
                  <a:cubicBezTo>
                    <a:pt x="0" y="84153"/>
                    <a:pt x="83324" y="0"/>
                    <a:pt x="186192" y="0"/>
                  </a:cubicBezTo>
                  <a:lnTo>
                    <a:pt x="6116062" y="0"/>
                  </a:lnTo>
                  <a:cubicBezTo>
                    <a:pt x="6218930" y="0"/>
                    <a:pt x="6302254" y="84153"/>
                    <a:pt x="6302254" y="187877"/>
                  </a:cubicBezTo>
                  <a:lnTo>
                    <a:pt x="6302254" y="3147724"/>
                  </a:lnTo>
                  <a:cubicBezTo>
                    <a:pt x="6302254" y="3251448"/>
                    <a:pt x="6218930" y="3335601"/>
                    <a:pt x="6116062" y="3335601"/>
                  </a:cubicBezTo>
                  <a:lnTo>
                    <a:pt x="186192" y="3335601"/>
                  </a:lnTo>
                  <a:cubicBezTo>
                    <a:pt x="83324" y="3335601"/>
                    <a:pt x="0" y="3251448"/>
                    <a:pt x="0" y="314772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PT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6340830" cy="3374741"/>
            </a:xfrm>
            <a:custGeom>
              <a:avLst/>
              <a:gdLst/>
              <a:ahLst/>
              <a:cxnLst/>
              <a:rect l="l" t="t" r="r" b="b"/>
              <a:pathLst>
                <a:path w="6340830" h="3374741">
                  <a:moveTo>
                    <a:pt x="0" y="207448"/>
                  </a:moveTo>
                  <a:cubicBezTo>
                    <a:pt x="0" y="92764"/>
                    <a:pt x="92068" y="0"/>
                    <a:pt x="205480" y="0"/>
                  </a:cubicBezTo>
                  <a:lnTo>
                    <a:pt x="6135350" y="0"/>
                  </a:lnTo>
                  <a:lnTo>
                    <a:pt x="6135350" y="19571"/>
                  </a:lnTo>
                  <a:lnTo>
                    <a:pt x="6135350" y="0"/>
                  </a:lnTo>
                  <a:cubicBezTo>
                    <a:pt x="6248762" y="0"/>
                    <a:pt x="6340830" y="92764"/>
                    <a:pt x="6340830" y="207448"/>
                  </a:cubicBezTo>
                  <a:lnTo>
                    <a:pt x="6321542" y="207448"/>
                  </a:lnTo>
                  <a:lnTo>
                    <a:pt x="6340830" y="207448"/>
                  </a:lnTo>
                  <a:lnTo>
                    <a:pt x="6340830" y="3167295"/>
                  </a:lnTo>
                  <a:lnTo>
                    <a:pt x="6321542" y="3167295"/>
                  </a:lnTo>
                  <a:lnTo>
                    <a:pt x="6340830" y="3167295"/>
                  </a:lnTo>
                  <a:cubicBezTo>
                    <a:pt x="6340830" y="3281978"/>
                    <a:pt x="6248762" y="3374741"/>
                    <a:pt x="6135350" y="3374741"/>
                  </a:cubicBezTo>
                  <a:lnTo>
                    <a:pt x="6135350" y="3355172"/>
                  </a:lnTo>
                  <a:lnTo>
                    <a:pt x="6135350" y="3374741"/>
                  </a:lnTo>
                  <a:lnTo>
                    <a:pt x="205480" y="3374741"/>
                  </a:lnTo>
                  <a:lnTo>
                    <a:pt x="205480" y="3355172"/>
                  </a:lnTo>
                  <a:lnTo>
                    <a:pt x="205480" y="3374741"/>
                  </a:lnTo>
                  <a:cubicBezTo>
                    <a:pt x="92068" y="3374741"/>
                    <a:pt x="0" y="3281847"/>
                    <a:pt x="0" y="3167295"/>
                  </a:cubicBezTo>
                  <a:lnTo>
                    <a:pt x="0" y="207448"/>
                  </a:lnTo>
                  <a:lnTo>
                    <a:pt x="19288" y="207448"/>
                  </a:lnTo>
                  <a:lnTo>
                    <a:pt x="0" y="207448"/>
                  </a:lnTo>
                  <a:moveTo>
                    <a:pt x="38576" y="207448"/>
                  </a:moveTo>
                  <a:lnTo>
                    <a:pt x="38576" y="3167295"/>
                  </a:lnTo>
                  <a:lnTo>
                    <a:pt x="19288" y="3167295"/>
                  </a:lnTo>
                  <a:lnTo>
                    <a:pt x="38576" y="3167295"/>
                  </a:lnTo>
                  <a:cubicBezTo>
                    <a:pt x="38576" y="3260189"/>
                    <a:pt x="113156" y="3335601"/>
                    <a:pt x="205480" y="3335601"/>
                  </a:cubicBezTo>
                  <a:lnTo>
                    <a:pt x="6135350" y="3335601"/>
                  </a:lnTo>
                  <a:cubicBezTo>
                    <a:pt x="6227674" y="3335601"/>
                    <a:pt x="6302254" y="3260189"/>
                    <a:pt x="6302254" y="3167295"/>
                  </a:cubicBezTo>
                  <a:lnTo>
                    <a:pt x="6302254" y="207448"/>
                  </a:lnTo>
                  <a:cubicBezTo>
                    <a:pt x="6302254" y="114553"/>
                    <a:pt x="6227674" y="39141"/>
                    <a:pt x="6135350" y="39141"/>
                  </a:cubicBezTo>
                  <a:lnTo>
                    <a:pt x="205480" y="39141"/>
                  </a:lnTo>
                  <a:lnTo>
                    <a:pt x="205480" y="19571"/>
                  </a:lnTo>
                  <a:lnTo>
                    <a:pt x="205480" y="39141"/>
                  </a:lnTo>
                  <a:cubicBezTo>
                    <a:pt x="113156" y="39141"/>
                    <a:pt x="38576" y="114553"/>
                    <a:pt x="38576" y="207448"/>
                  </a:cubicBezTo>
                  <a:close/>
                </a:path>
              </a:pathLst>
            </a:custGeom>
            <a:solidFill>
              <a:srgbClr val="D8D4D4"/>
            </a:solid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41875" y="4771827"/>
            <a:ext cx="117310" cy="2499246"/>
            <a:chOff x="0" y="0"/>
            <a:chExt cx="152400" cy="324683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2400" cy="3246882"/>
            </a:xfrm>
            <a:custGeom>
              <a:avLst/>
              <a:gdLst/>
              <a:ahLst/>
              <a:cxnLst/>
              <a:rect l="l" t="t" r="r" b="b"/>
              <a:pathLst>
                <a:path w="152400" h="3246882">
                  <a:moveTo>
                    <a:pt x="0" y="40132"/>
                  </a:moveTo>
                  <a:cubicBezTo>
                    <a:pt x="0" y="17907"/>
                    <a:pt x="17907" y="0"/>
                    <a:pt x="40132" y="0"/>
                  </a:cubicBezTo>
                  <a:lnTo>
                    <a:pt x="112268" y="0"/>
                  </a:lnTo>
                  <a:cubicBezTo>
                    <a:pt x="134493" y="0"/>
                    <a:pt x="152400" y="17907"/>
                    <a:pt x="152400" y="40132"/>
                  </a:cubicBezTo>
                  <a:lnTo>
                    <a:pt x="152400" y="3206750"/>
                  </a:lnTo>
                  <a:cubicBezTo>
                    <a:pt x="152400" y="3228848"/>
                    <a:pt x="134493" y="3246882"/>
                    <a:pt x="112268" y="3246882"/>
                  </a:cubicBezTo>
                  <a:lnTo>
                    <a:pt x="40132" y="3246882"/>
                  </a:lnTo>
                  <a:cubicBezTo>
                    <a:pt x="18034" y="3246882"/>
                    <a:pt x="0" y="3228975"/>
                    <a:pt x="0" y="3206750"/>
                  </a:cubicBezTo>
                  <a:close/>
                </a:path>
              </a:pathLst>
            </a:custGeom>
            <a:solidFill>
              <a:srgbClr val="A89E37"/>
            </a:solid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28700" y="4956487"/>
            <a:ext cx="3804494" cy="35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4"/>
              </a:lnSpc>
            </a:pPr>
            <a:r>
              <a:rPr lang="en-US" sz="2237" b="1">
                <a:solidFill>
                  <a:srgbClr val="3D9545"/>
                </a:solidFill>
                <a:latin typeface="Verdana Bold"/>
                <a:ea typeface="Verdana Bold"/>
                <a:cs typeface="Verdana Bold"/>
                <a:sym typeface="Verdana Bold"/>
              </a:rPr>
              <a:t>Estratégia de Treino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16806" y="5308510"/>
            <a:ext cx="4124622" cy="1096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9"/>
              </a:lnSpc>
            </a:pPr>
            <a:r>
              <a:rPr lang="en-US" sz="1862" b="1">
                <a:solidFill>
                  <a:srgbClr val="4C4C4D"/>
                </a:solidFill>
                <a:latin typeface="Verdana Bold"/>
                <a:ea typeface="Verdana Bold"/>
                <a:cs typeface="Verdana Bold"/>
                <a:sym typeface="Verdana Bold"/>
              </a:rPr>
              <a:t>Fase 1:</a:t>
            </a:r>
            <a:r>
              <a:rPr lang="en-US" sz="1862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 Congelar camadas iniciais, treinar camadas finais (LR: 0.001).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73944" y="6342608"/>
            <a:ext cx="4124622" cy="724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9"/>
              </a:lnSpc>
            </a:pPr>
            <a:r>
              <a:rPr lang="en-US" sz="1862" b="1">
                <a:solidFill>
                  <a:srgbClr val="4C4C4D"/>
                </a:solidFill>
                <a:latin typeface="Verdana Bold"/>
                <a:ea typeface="Verdana Bold"/>
                <a:cs typeface="Verdana Bold"/>
                <a:sym typeface="Verdana Bold"/>
              </a:rPr>
              <a:t>Fase 2:</a:t>
            </a:r>
            <a:r>
              <a:rPr lang="en-US" sz="1862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 Fine-tuning das últimas 20 camadas (LR: 0.0001).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830610" y="7359998"/>
            <a:ext cx="4697015" cy="2493615"/>
            <a:chOff x="0" y="0"/>
            <a:chExt cx="6262687" cy="3324820"/>
          </a:xfrm>
        </p:grpSpPr>
        <p:sp>
          <p:nvSpPr>
            <p:cNvPr id="26" name="Freeform 26"/>
            <p:cNvSpPr/>
            <p:nvPr/>
          </p:nvSpPr>
          <p:spPr>
            <a:xfrm>
              <a:off x="19050" y="19050"/>
              <a:ext cx="6224651" cy="3286760"/>
            </a:xfrm>
            <a:custGeom>
              <a:avLst/>
              <a:gdLst/>
              <a:ahLst/>
              <a:cxnLst/>
              <a:rect l="l" t="t" r="r" b="b"/>
              <a:pathLst>
                <a:path w="6224651" h="3286760">
                  <a:moveTo>
                    <a:pt x="0" y="182880"/>
                  </a:moveTo>
                  <a:cubicBezTo>
                    <a:pt x="0" y="81915"/>
                    <a:pt x="82296" y="0"/>
                    <a:pt x="183896" y="0"/>
                  </a:cubicBezTo>
                  <a:lnTo>
                    <a:pt x="6040755" y="0"/>
                  </a:lnTo>
                  <a:cubicBezTo>
                    <a:pt x="6142355" y="0"/>
                    <a:pt x="6224651" y="81915"/>
                    <a:pt x="6224651" y="182880"/>
                  </a:cubicBezTo>
                  <a:lnTo>
                    <a:pt x="6224651" y="3103880"/>
                  </a:lnTo>
                  <a:cubicBezTo>
                    <a:pt x="6224651" y="3204845"/>
                    <a:pt x="6142355" y="3286760"/>
                    <a:pt x="6040755" y="3286760"/>
                  </a:cubicBezTo>
                  <a:lnTo>
                    <a:pt x="183896" y="3286760"/>
                  </a:lnTo>
                  <a:cubicBezTo>
                    <a:pt x="82296" y="3286760"/>
                    <a:pt x="0" y="3204845"/>
                    <a:pt x="0" y="310388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PT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0" y="0"/>
              <a:ext cx="6262751" cy="3324860"/>
            </a:xfrm>
            <a:custGeom>
              <a:avLst/>
              <a:gdLst/>
              <a:ahLst/>
              <a:cxnLst/>
              <a:rect l="l" t="t" r="r" b="b"/>
              <a:pathLst>
                <a:path w="6262751" h="3324860">
                  <a:moveTo>
                    <a:pt x="0" y="201930"/>
                  </a:moveTo>
                  <a:cubicBezTo>
                    <a:pt x="0" y="90297"/>
                    <a:pt x="90932" y="0"/>
                    <a:pt x="202946" y="0"/>
                  </a:cubicBezTo>
                  <a:lnTo>
                    <a:pt x="6059805" y="0"/>
                  </a:lnTo>
                  <a:lnTo>
                    <a:pt x="6059805" y="19050"/>
                  </a:lnTo>
                  <a:lnTo>
                    <a:pt x="6059805" y="0"/>
                  </a:lnTo>
                  <a:cubicBezTo>
                    <a:pt x="6171819" y="0"/>
                    <a:pt x="6262751" y="90297"/>
                    <a:pt x="6262751" y="201930"/>
                  </a:cubicBezTo>
                  <a:lnTo>
                    <a:pt x="6243701" y="201930"/>
                  </a:lnTo>
                  <a:lnTo>
                    <a:pt x="6262751" y="201930"/>
                  </a:lnTo>
                  <a:lnTo>
                    <a:pt x="6262751" y="3122930"/>
                  </a:lnTo>
                  <a:lnTo>
                    <a:pt x="6243701" y="3122930"/>
                  </a:lnTo>
                  <a:lnTo>
                    <a:pt x="6262751" y="3122930"/>
                  </a:lnTo>
                  <a:cubicBezTo>
                    <a:pt x="6262751" y="3234563"/>
                    <a:pt x="6171819" y="3324860"/>
                    <a:pt x="6059805" y="3324860"/>
                  </a:cubicBezTo>
                  <a:lnTo>
                    <a:pt x="6059805" y="3305810"/>
                  </a:lnTo>
                  <a:lnTo>
                    <a:pt x="6059805" y="3324860"/>
                  </a:lnTo>
                  <a:lnTo>
                    <a:pt x="202946" y="3324860"/>
                  </a:lnTo>
                  <a:lnTo>
                    <a:pt x="202946" y="3305810"/>
                  </a:lnTo>
                  <a:lnTo>
                    <a:pt x="202946" y="3324860"/>
                  </a:lnTo>
                  <a:cubicBezTo>
                    <a:pt x="90932" y="3324860"/>
                    <a:pt x="0" y="3234563"/>
                    <a:pt x="0" y="3122930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3122930"/>
                  </a:lnTo>
                  <a:lnTo>
                    <a:pt x="19050" y="3122930"/>
                  </a:lnTo>
                  <a:lnTo>
                    <a:pt x="38100" y="3122930"/>
                  </a:lnTo>
                  <a:cubicBezTo>
                    <a:pt x="38100" y="3213354"/>
                    <a:pt x="111760" y="3286760"/>
                    <a:pt x="202946" y="3286760"/>
                  </a:cubicBezTo>
                  <a:lnTo>
                    <a:pt x="6059805" y="3286760"/>
                  </a:lnTo>
                  <a:cubicBezTo>
                    <a:pt x="6150991" y="3286760"/>
                    <a:pt x="6224651" y="3213354"/>
                    <a:pt x="6224651" y="3122930"/>
                  </a:cubicBezTo>
                  <a:lnTo>
                    <a:pt x="6224651" y="201930"/>
                  </a:lnTo>
                  <a:cubicBezTo>
                    <a:pt x="6224651" y="111506"/>
                    <a:pt x="6150991" y="38100"/>
                    <a:pt x="6059805" y="38100"/>
                  </a:cubicBezTo>
                  <a:lnTo>
                    <a:pt x="202946" y="38100"/>
                  </a:lnTo>
                  <a:lnTo>
                    <a:pt x="202946" y="19050"/>
                  </a:lnTo>
                  <a:lnTo>
                    <a:pt x="202946" y="38100"/>
                  </a:lnTo>
                  <a:cubicBezTo>
                    <a:pt x="111760" y="38100"/>
                    <a:pt x="38100" y="111506"/>
                    <a:pt x="38100" y="201930"/>
                  </a:cubicBezTo>
                  <a:close/>
                </a:path>
              </a:pathLst>
            </a:custGeom>
            <a:solidFill>
              <a:srgbClr val="D8D4D4"/>
            </a:solid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44885" y="7374285"/>
            <a:ext cx="114300" cy="2465040"/>
            <a:chOff x="0" y="0"/>
            <a:chExt cx="152400" cy="328672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52400" cy="3286760"/>
            </a:xfrm>
            <a:custGeom>
              <a:avLst/>
              <a:gdLst/>
              <a:ahLst/>
              <a:cxnLst/>
              <a:rect l="l" t="t" r="r" b="b"/>
              <a:pathLst>
                <a:path w="152400" h="3286760">
                  <a:moveTo>
                    <a:pt x="0" y="40132"/>
                  </a:moveTo>
                  <a:cubicBezTo>
                    <a:pt x="0" y="17907"/>
                    <a:pt x="17907" y="0"/>
                    <a:pt x="40132" y="0"/>
                  </a:cubicBezTo>
                  <a:lnTo>
                    <a:pt x="112268" y="0"/>
                  </a:lnTo>
                  <a:cubicBezTo>
                    <a:pt x="134493" y="0"/>
                    <a:pt x="152400" y="17907"/>
                    <a:pt x="152400" y="40132"/>
                  </a:cubicBezTo>
                  <a:lnTo>
                    <a:pt x="152400" y="3246628"/>
                  </a:lnTo>
                  <a:cubicBezTo>
                    <a:pt x="152400" y="3268726"/>
                    <a:pt x="134493" y="3286760"/>
                    <a:pt x="112268" y="3286760"/>
                  </a:cubicBezTo>
                  <a:lnTo>
                    <a:pt x="40132" y="3286760"/>
                  </a:lnTo>
                  <a:cubicBezTo>
                    <a:pt x="18034" y="3286760"/>
                    <a:pt x="0" y="3268853"/>
                    <a:pt x="0" y="3246628"/>
                  </a:cubicBezTo>
                  <a:close/>
                </a:path>
              </a:pathLst>
            </a:custGeom>
            <a:solidFill>
              <a:srgbClr val="A89E37"/>
            </a:solid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116806" y="7551604"/>
            <a:ext cx="3804494" cy="35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4"/>
              </a:lnSpc>
            </a:pPr>
            <a:r>
              <a:rPr lang="en-US" sz="2237" b="1">
                <a:solidFill>
                  <a:srgbClr val="3D9545"/>
                </a:solidFill>
                <a:latin typeface="Verdana Bold"/>
                <a:ea typeface="Verdana Bold"/>
                <a:cs typeface="Verdana Bold"/>
                <a:sym typeface="Verdana Bold"/>
              </a:rPr>
              <a:t>Métricas Esperadas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16806" y="8028449"/>
            <a:ext cx="4124622" cy="35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0888" lvl="1" indent="-140444" algn="l">
              <a:lnSpc>
                <a:spcPts val="2979"/>
              </a:lnSpc>
              <a:buFont typeface="Arial"/>
              <a:buChar char="•"/>
            </a:pPr>
            <a:r>
              <a:rPr lang="en-US" sz="1862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Acurácia global: </a:t>
            </a:r>
            <a:r>
              <a:rPr lang="en-US" sz="1862" b="1">
                <a:solidFill>
                  <a:srgbClr val="4C4C4D"/>
                </a:solidFill>
                <a:latin typeface="Verdana Bold"/>
                <a:ea typeface="Verdana Bold"/>
                <a:cs typeface="Verdana Bold"/>
                <a:sym typeface="Verdana Bold"/>
              </a:rPr>
              <a:t>&gt;85%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16806" y="8441680"/>
            <a:ext cx="4124622" cy="35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0888" lvl="1" indent="-140444" algn="l">
              <a:lnSpc>
                <a:spcPts val="2979"/>
              </a:lnSpc>
              <a:buFont typeface="Arial"/>
              <a:buChar char="•"/>
            </a:pPr>
            <a:r>
              <a:rPr lang="en-US" sz="1862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Precisão média: </a:t>
            </a:r>
            <a:r>
              <a:rPr lang="en-US" sz="1862" b="1">
                <a:solidFill>
                  <a:srgbClr val="4C4C4D"/>
                </a:solidFill>
                <a:latin typeface="Verdana Bold"/>
                <a:ea typeface="Verdana Bold"/>
                <a:cs typeface="Verdana Bold"/>
                <a:sym typeface="Verdana Bold"/>
              </a:rPr>
              <a:t>&gt;82%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16806" y="8804265"/>
            <a:ext cx="4124622" cy="35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0888" lvl="1" indent="-140444" algn="l">
              <a:lnSpc>
                <a:spcPts val="2979"/>
              </a:lnSpc>
              <a:buFont typeface="Arial"/>
              <a:buChar char="•"/>
            </a:pPr>
            <a:r>
              <a:rPr lang="en-US" sz="1862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Recall médio: </a:t>
            </a:r>
            <a:r>
              <a:rPr lang="en-US" sz="1862" b="1">
                <a:solidFill>
                  <a:srgbClr val="4C4C4D"/>
                </a:solidFill>
                <a:latin typeface="Verdana Bold"/>
                <a:ea typeface="Verdana Bold"/>
                <a:cs typeface="Verdana Bold"/>
                <a:sym typeface="Verdana Bold"/>
              </a:rPr>
              <a:t>&gt;80%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16806" y="9162861"/>
            <a:ext cx="4124622" cy="35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0888" lvl="1" indent="-140444" algn="l">
              <a:lnSpc>
                <a:spcPts val="2979"/>
              </a:lnSpc>
              <a:buFont typeface="Arial"/>
              <a:buChar char="•"/>
            </a:pPr>
            <a:r>
              <a:rPr lang="en-US" sz="1862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Top-5 accuracy: </a:t>
            </a:r>
            <a:r>
              <a:rPr lang="en-US" sz="1862" b="1">
                <a:solidFill>
                  <a:srgbClr val="4C4C4D"/>
                </a:solidFill>
                <a:latin typeface="Verdana Bold"/>
                <a:ea typeface="Verdana Bold"/>
                <a:cs typeface="Verdana Bold"/>
                <a:sym typeface="Verdana Bold"/>
              </a:rPr>
              <a:t>&gt;95%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969050" y="1660326"/>
            <a:ext cx="4668440" cy="83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8"/>
              </a:lnSpc>
            </a:pPr>
            <a:r>
              <a:rPr lang="en-US" sz="2612" b="1">
                <a:solidFill>
                  <a:srgbClr val="A89E37"/>
                </a:solidFill>
                <a:latin typeface="Verdana Bold"/>
                <a:ea typeface="Verdana Bold"/>
                <a:cs typeface="Verdana Bold"/>
                <a:sym typeface="Verdana Bold"/>
              </a:rPr>
              <a:t>Modelo 2: Classificador de Vocalização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5940475" y="2709266"/>
            <a:ext cx="4697015" cy="1910161"/>
            <a:chOff x="0" y="0"/>
            <a:chExt cx="6262687" cy="2546881"/>
          </a:xfrm>
        </p:grpSpPr>
        <p:sp>
          <p:nvSpPr>
            <p:cNvPr id="37" name="Freeform 37"/>
            <p:cNvSpPr/>
            <p:nvPr/>
          </p:nvSpPr>
          <p:spPr>
            <a:xfrm>
              <a:off x="19050" y="22163"/>
              <a:ext cx="6224651" cy="2502480"/>
            </a:xfrm>
            <a:custGeom>
              <a:avLst/>
              <a:gdLst/>
              <a:ahLst/>
              <a:cxnLst/>
              <a:rect l="l" t="t" r="r" b="b"/>
              <a:pathLst>
                <a:path w="6224651" h="2502480">
                  <a:moveTo>
                    <a:pt x="0" y="212763"/>
                  </a:moveTo>
                  <a:cubicBezTo>
                    <a:pt x="0" y="95300"/>
                    <a:pt x="82804" y="0"/>
                    <a:pt x="185039" y="0"/>
                  </a:cubicBezTo>
                  <a:lnTo>
                    <a:pt x="6039612" y="0"/>
                  </a:lnTo>
                  <a:cubicBezTo>
                    <a:pt x="6141720" y="0"/>
                    <a:pt x="6224651" y="95300"/>
                    <a:pt x="6224651" y="212763"/>
                  </a:cubicBezTo>
                  <a:lnTo>
                    <a:pt x="6224651" y="2289717"/>
                  </a:lnTo>
                  <a:cubicBezTo>
                    <a:pt x="6224651" y="2407180"/>
                    <a:pt x="6141847" y="2502480"/>
                    <a:pt x="6039612" y="2502480"/>
                  </a:cubicBezTo>
                  <a:lnTo>
                    <a:pt x="185039" y="2502480"/>
                  </a:lnTo>
                  <a:cubicBezTo>
                    <a:pt x="82931" y="2502480"/>
                    <a:pt x="0" y="2407180"/>
                    <a:pt x="0" y="228971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PT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0" y="0"/>
              <a:ext cx="6262751" cy="2546806"/>
            </a:xfrm>
            <a:custGeom>
              <a:avLst/>
              <a:gdLst/>
              <a:ahLst/>
              <a:cxnLst/>
              <a:rect l="l" t="t" r="r" b="b"/>
              <a:pathLst>
                <a:path w="6262751" h="2546806">
                  <a:moveTo>
                    <a:pt x="0" y="234926"/>
                  </a:moveTo>
                  <a:cubicBezTo>
                    <a:pt x="0" y="104904"/>
                    <a:pt x="91567" y="0"/>
                    <a:pt x="204089" y="0"/>
                  </a:cubicBezTo>
                  <a:lnTo>
                    <a:pt x="6058662" y="0"/>
                  </a:lnTo>
                  <a:lnTo>
                    <a:pt x="6058662" y="22163"/>
                  </a:lnTo>
                  <a:lnTo>
                    <a:pt x="6058662" y="0"/>
                  </a:lnTo>
                  <a:cubicBezTo>
                    <a:pt x="6171184" y="0"/>
                    <a:pt x="6262751" y="104904"/>
                    <a:pt x="6262751" y="234926"/>
                  </a:cubicBezTo>
                  <a:lnTo>
                    <a:pt x="6243701" y="234926"/>
                  </a:lnTo>
                  <a:lnTo>
                    <a:pt x="6262751" y="234926"/>
                  </a:lnTo>
                  <a:lnTo>
                    <a:pt x="6262751" y="2311880"/>
                  </a:lnTo>
                  <a:lnTo>
                    <a:pt x="6243701" y="2311880"/>
                  </a:lnTo>
                  <a:lnTo>
                    <a:pt x="6262751" y="2311880"/>
                  </a:lnTo>
                  <a:cubicBezTo>
                    <a:pt x="6262751" y="2441902"/>
                    <a:pt x="6171184" y="2546806"/>
                    <a:pt x="6058662" y="2546806"/>
                  </a:cubicBezTo>
                  <a:lnTo>
                    <a:pt x="6058662" y="2524643"/>
                  </a:lnTo>
                  <a:lnTo>
                    <a:pt x="6058662" y="2546806"/>
                  </a:lnTo>
                  <a:lnTo>
                    <a:pt x="204089" y="2546806"/>
                  </a:lnTo>
                  <a:lnTo>
                    <a:pt x="204089" y="2524643"/>
                  </a:lnTo>
                  <a:lnTo>
                    <a:pt x="204089" y="2546806"/>
                  </a:lnTo>
                  <a:cubicBezTo>
                    <a:pt x="91567" y="2546806"/>
                    <a:pt x="0" y="2441902"/>
                    <a:pt x="0" y="2311880"/>
                  </a:cubicBezTo>
                  <a:lnTo>
                    <a:pt x="0" y="234926"/>
                  </a:lnTo>
                  <a:lnTo>
                    <a:pt x="19050" y="234926"/>
                  </a:lnTo>
                  <a:lnTo>
                    <a:pt x="0" y="234926"/>
                  </a:lnTo>
                  <a:moveTo>
                    <a:pt x="38100" y="234926"/>
                  </a:moveTo>
                  <a:lnTo>
                    <a:pt x="38100" y="2311880"/>
                  </a:lnTo>
                  <a:lnTo>
                    <a:pt x="19050" y="2311880"/>
                  </a:lnTo>
                  <a:lnTo>
                    <a:pt x="38100" y="2311880"/>
                  </a:lnTo>
                  <a:cubicBezTo>
                    <a:pt x="38100" y="2416932"/>
                    <a:pt x="112141" y="2502480"/>
                    <a:pt x="204089" y="2502480"/>
                  </a:cubicBezTo>
                  <a:lnTo>
                    <a:pt x="6058662" y="2502480"/>
                  </a:lnTo>
                  <a:cubicBezTo>
                    <a:pt x="6150483" y="2502480"/>
                    <a:pt x="6224651" y="2416932"/>
                    <a:pt x="6224651" y="2311880"/>
                  </a:cubicBezTo>
                  <a:lnTo>
                    <a:pt x="6224651" y="234926"/>
                  </a:lnTo>
                  <a:cubicBezTo>
                    <a:pt x="6224651" y="129874"/>
                    <a:pt x="6150610" y="44326"/>
                    <a:pt x="6058662" y="44326"/>
                  </a:cubicBezTo>
                  <a:lnTo>
                    <a:pt x="204089" y="44326"/>
                  </a:lnTo>
                  <a:lnTo>
                    <a:pt x="204089" y="22163"/>
                  </a:lnTo>
                  <a:lnTo>
                    <a:pt x="204089" y="44326"/>
                  </a:lnTo>
                  <a:cubicBezTo>
                    <a:pt x="112141" y="44326"/>
                    <a:pt x="38100" y="129874"/>
                    <a:pt x="38100" y="234926"/>
                  </a:cubicBezTo>
                  <a:close/>
                </a:path>
              </a:pathLst>
            </a:custGeom>
            <a:solidFill>
              <a:srgbClr val="D8D4D4"/>
            </a:solid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5875947" y="2709266"/>
            <a:ext cx="135332" cy="1910161"/>
            <a:chOff x="0" y="0"/>
            <a:chExt cx="152400" cy="2151063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52400" cy="2151126"/>
            </a:xfrm>
            <a:custGeom>
              <a:avLst/>
              <a:gdLst/>
              <a:ahLst/>
              <a:cxnLst/>
              <a:rect l="l" t="t" r="r" b="b"/>
              <a:pathLst>
                <a:path w="152400" h="2151126">
                  <a:moveTo>
                    <a:pt x="0" y="40132"/>
                  </a:moveTo>
                  <a:cubicBezTo>
                    <a:pt x="0" y="17907"/>
                    <a:pt x="17907" y="0"/>
                    <a:pt x="40132" y="0"/>
                  </a:cubicBezTo>
                  <a:lnTo>
                    <a:pt x="112268" y="0"/>
                  </a:lnTo>
                  <a:cubicBezTo>
                    <a:pt x="134493" y="0"/>
                    <a:pt x="152400" y="17907"/>
                    <a:pt x="152400" y="40132"/>
                  </a:cubicBezTo>
                  <a:lnTo>
                    <a:pt x="152400" y="2110994"/>
                  </a:lnTo>
                  <a:cubicBezTo>
                    <a:pt x="152400" y="2133092"/>
                    <a:pt x="134493" y="2151126"/>
                    <a:pt x="112268" y="2151126"/>
                  </a:cubicBezTo>
                  <a:lnTo>
                    <a:pt x="40132" y="2151126"/>
                  </a:lnTo>
                  <a:cubicBezTo>
                    <a:pt x="18034" y="2151126"/>
                    <a:pt x="0" y="2133219"/>
                    <a:pt x="0" y="2110994"/>
                  </a:cubicBezTo>
                  <a:close/>
                </a:path>
              </a:pathLst>
            </a:custGeom>
            <a:solidFill>
              <a:srgbClr val="A89E37"/>
            </a:solid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6340971" y="2769036"/>
            <a:ext cx="2506713" cy="35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4"/>
              </a:lnSpc>
            </a:pPr>
            <a:r>
              <a:rPr lang="en-US" sz="2237" b="1">
                <a:solidFill>
                  <a:srgbClr val="3D9545"/>
                </a:solidFill>
                <a:latin typeface="Verdana Bold"/>
                <a:ea typeface="Verdana Bold"/>
                <a:cs typeface="Verdana Bold"/>
                <a:sym typeface="Verdana Bold"/>
              </a:rPr>
              <a:t>Arquitetura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283821" y="3205726"/>
            <a:ext cx="4124623" cy="1148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9"/>
              </a:lnSpc>
            </a:pPr>
            <a:r>
              <a:rPr lang="en-US" sz="1962" b="1">
                <a:solidFill>
                  <a:srgbClr val="4C4C4D"/>
                </a:solidFill>
                <a:latin typeface="Verdana Bold"/>
                <a:ea typeface="Verdana Bold"/>
                <a:cs typeface="Verdana Bold"/>
                <a:sym typeface="Verdana Bold"/>
              </a:rPr>
              <a:t>CNN + LSTM</a:t>
            </a:r>
            <a:r>
              <a:rPr lang="en-US" sz="1962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 híbrida - CNN para extração espacial, LSTM para dependências temporais.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5927968" y="4870610"/>
            <a:ext cx="4623797" cy="2357283"/>
            <a:chOff x="0" y="0"/>
            <a:chExt cx="6165063" cy="3143044"/>
          </a:xfrm>
        </p:grpSpPr>
        <p:sp>
          <p:nvSpPr>
            <p:cNvPr id="44" name="Freeform 44"/>
            <p:cNvSpPr/>
            <p:nvPr/>
          </p:nvSpPr>
          <p:spPr>
            <a:xfrm>
              <a:off x="18753" y="22881"/>
              <a:ext cx="6127495" cy="3097330"/>
            </a:xfrm>
            <a:custGeom>
              <a:avLst/>
              <a:gdLst/>
              <a:ahLst/>
              <a:cxnLst/>
              <a:rect l="l" t="t" r="r" b="b"/>
              <a:pathLst>
                <a:path w="6127495" h="3097330">
                  <a:moveTo>
                    <a:pt x="0" y="219658"/>
                  </a:moveTo>
                  <a:cubicBezTo>
                    <a:pt x="0" y="98388"/>
                    <a:pt x="81263" y="0"/>
                    <a:pt x="181530" y="0"/>
                  </a:cubicBezTo>
                  <a:lnTo>
                    <a:pt x="5945966" y="0"/>
                  </a:lnTo>
                  <a:cubicBezTo>
                    <a:pt x="6046232" y="0"/>
                    <a:pt x="6127495" y="98388"/>
                    <a:pt x="6127495" y="219658"/>
                  </a:cubicBezTo>
                  <a:lnTo>
                    <a:pt x="6127495" y="2877672"/>
                  </a:lnTo>
                  <a:cubicBezTo>
                    <a:pt x="6127495" y="2998941"/>
                    <a:pt x="6046232" y="3097329"/>
                    <a:pt x="5945966" y="3097329"/>
                  </a:cubicBezTo>
                  <a:lnTo>
                    <a:pt x="181530" y="3097329"/>
                  </a:lnTo>
                  <a:cubicBezTo>
                    <a:pt x="81263" y="3097330"/>
                    <a:pt x="0" y="2998941"/>
                    <a:pt x="0" y="2877672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PT"/>
            </a:p>
          </p:txBody>
        </p:sp>
        <p:sp>
          <p:nvSpPr>
            <p:cNvPr id="45" name="Freeform 45"/>
            <p:cNvSpPr/>
            <p:nvPr/>
          </p:nvSpPr>
          <p:spPr>
            <a:xfrm>
              <a:off x="0" y="0"/>
              <a:ext cx="6165001" cy="3143084"/>
            </a:xfrm>
            <a:custGeom>
              <a:avLst/>
              <a:gdLst/>
              <a:ahLst/>
              <a:cxnLst/>
              <a:rect l="l" t="t" r="r" b="b"/>
              <a:pathLst>
                <a:path w="6165001" h="3143084">
                  <a:moveTo>
                    <a:pt x="0" y="242539"/>
                  </a:moveTo>
                  <a:cubicBezTo>
                    <a:pt x="0" y="108456"/>
                    <a:pt x="89890" y="0"/>
                    <a:pt x="200283" y="0"/>
                  </a:cubicBezTo>
                  <a:lnTo>
                    <a:pt x="5964719" y="0"/>
                  </a:lnTo>
                  <a:lnTo>
                    <a:pt x="5964719" y="22881"/>
                  </a:lnTo>
                  <a:lnTo>
                    <a:pt x="5964719" y="0"/>
                  </a:lnTo>
                  <a:cubicBezTo>
                    <a:pt x="6075237" y="0"/>
                    <a:pt x="6165001" y="108456"/>
                    <a:pt x="6165001" y="242539"/>
                  </a:cubicBezTo>
                  <a:lnTo>
                    <a:pt x="6146248" y="242539"/>
                  </a:lnTo>
                  <a:lnTo>
                    <a:pt x="6165001" y="242539"/>
                  </a:lnTo>
                  <a:lnTo>
                    <a:pt x="6165001" y="2900553"/>
                  </a:lnTo>
                  <a:lnTo>
                    <a:pt x="6146248" y="2900553"/>
                  </a:lnTo>
                  <a:lnTo>
                    <a:pt x="6165001" y="2900553"/>
                  </a:lnTo>
                  <a:cubicBezTo>
                    <a:pt x="6165001" y="3034635"/>
                    <a:pt x="6075112" y="3143083"/>
                    <a:pt x="5964719" y="3143083"/>
                  </a:cubicBezTo>
                  <a:lnTo>
                    <a:pt x="5964719" y="3120210"/>
                  </a:lnTo>
                  <a:lnTo>
                    <a:pt x="5964719" y="3143083"/>
                  </a:lnTo>
                  <a:lnTo>
                    <a:pt x="200283" y="3143083"/>
                  </a:lnTo>
                  <a:lnTo>
                    <a:pt x="200283" y="3120210"/>
                  </a:lnTo>
                  <a:lnTo>
                    <a:pt x="200283" y="3143083"/>
                  </a:lnTo>
                  <a:cubicBezTo>
                    <a:pt x="89890" y="3143084"/>
                    <a:pt x="0" y="3034636"/>
                    <a:pt x="0" y="2900553"/>
                  </a:cubicBezTo>
                  <a:lnTo>
                    <a:pt x="0" y="242539"/>
                  </a:lnTo>
                  <a:lnTo>
                    <a:pt x="18753" y="242539"/>
                  </a:lnTo>
                  <a:lnTo>
                    <a:pt x="0" y="242539"/>
                  </a:lnTo>
                  <a:moveTo>
                    <a:pt x="37506" y="242539"/>
                  </a:moveTo>
                  <a:lnTo>
                    <a:pt x="37506" y="2900553"/>
                  </a:lnTo>
                  <a:lnTo>
                    <a:pt x="18753" y="2900553"/>
                  </a:lnTo>
                  <a:lnTo>
                    <a:pt x="37506" y="2900553"/>
                  </a:lnTo>
                  <a:cubicBezTo>
                    <a:pt x="37506" y="3009009"/>
                    <a:pt x="110268" y="3097329"/>
                    <a:pt x="200283" y="3097329"/>
                  </a:cubicBezTo>
                  <a:lnTo>
                    <a:pt x="5964719" y="3097329"/>
                  </a:lnTo>
                  <a:cubicBezTo>
                    <a:pt x="6054858" y="3097329"/>
                    <a:pt x="6127495" y="3009009"/>
                    <a:pt x="6127495" y="2900553"/>
                  </a:cubicBezTo>
                  <a:lnTo>
                    <a:pt x="6127495" y="242539"/>
                  </a:lnTo>
                  <a:cubicBezTo>
                    <a:pt x="6127495" y="134083"/>
                    <a:pt x="6054734" y="45762"/>
                    <a:pt x="5964719" y="45762"/>
                  </a:cubicBezTo>
                  <a:lnTo>
                    <a:pt x="200283" y="45762"/>
                  </a:lnTo>
                  <a:lnTo>
                    <a:pt x="200283" y="22881"/>
                  </a:lnTo>
                  <a:lnTo>
                    <a:pt x="200283" y="45762"/>
                  </a:lnTo>
                  <a:cubicBezTo>
                    <a:pt x="110268" y="45762"/>
                    <a:pt x="37506" y="134083"/>
                    <a:pt x="37506" y="242539"/>
                  </a:cubicBezTo>
                  <a:close/>
                </a:path>
              </a:pathLst>
            </a:custGeom>
            <a:solidFill>
              <a:srgbClr val="D8D4D4"/>
            </a:solid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5858310" y="4870610"/>
            <a:ext cx="139315" cy="2357283"/>
            <a:chOff x="0" y="0"/>
            <a:chExt cx="152400" cy="2578695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52400" cy="2578735"/>
            </a:xfrm>
            <a:custGeom>
              <a:avLst/>
              <a:gdLst/>
              <a:ahLst/>
              <a:cxnLst/>
              <a:rect l="l" t="t" r="r" b="b"/>
              <a:pathLst>
                <a:path w="152400" h="2578735">
                  <a:moveTo>
                    <a:pt x="0" y="40132"/>
                  </a:moveTo>
                  <a:cubicBezTo>
                    <a:pt x="0" y="17907"/>
                    <a:pt x="17907" y="0"/>
                    <a:pt x="40132" y="0"/>
                  </a:cubicBezTo>
                  <a:lnTo>
                    <a:pt x="112268" y="0"/>
                  </a:lnTo>
                  <a:cubicBezTo>
                    <a:pt x="134493" y="0"/>
                    <a:pt x="152400" y="17907"/>
                    <a:pt x="152400" y="40132"/>
                  </a:cubicBezTo>
                  <a:lnTo>
                    <a:pt x="152400" y="2538603"/>
                  </a:lnTo>
                  <a:cubicBezTo>
                    <a:pt x="152400" y="2560701"/>
                    <a:pt x="134493" y="2578735"/>
                    <a:pt x="112268" y="2578735"/>
                  </a:cubicBezTo>
                  <a:lnTo>
                    <a:pt x="40132" y="2578735"/>
                  </a:lnTo>
                  <a:cubicBezTo>
                    <a:pt x="18034" y="2578735"/>
                    <a:pt x="0" y="2560828"/>
                    <a:pt x="0" y="2538603"/>
                  </a:cubicBezTo>
                  <a:close/>
                </a:path>
              </a:pathLst>
            </a:custGeom>
            <a:solidFill>
              <a:srgbClr val="A89E37"/>
            </a:solid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48" name="TextBox 48"/>
          <p:cNvSpPr txBox="1"/>
          <p:nvPr/>
        </p:nvSpPr>
        <p:spPr>
          <a:xfrm>
            <a:off x="6240959" y="5029735"/>
            <a:ext cx="4081760" cy="35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4"/>
              </a:lnSpc>
            </a:pPr>
            <a:r>
              <a:rPr lang="en-US" sz="2237" b="1">
                <a:solidFill>
                  <a:srgbClr val="3D9545"/>
                </a:solidFill>
                <a:latin typeface="Verdana Bold"/>
                <a:ea typeface="Verdana Bold"/>
                <a:cs typeface="Verdana Bold"/>
                <a:sym typeface="Verdana Bold"/>
              </a:rPr>
              <a:t>Estratégia de Treino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198096" y="5470435"/>
            <a:ext cx="4124623" cy="1538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9"/>
              </a:lnSpc>
            </a:pPr>
            <a:r>
              <a:rPr lang="en-US" sz="1962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MFCCs como entrada, sequências de 200 frames (~4-5 segundos), gradient clipping para estabilidade.</a:t>
            </a:r>
          </a:p>
        </p:txBody>
      </p:sp>
      <p:grpSp>
        <p:nvGrpSpPr>
          <p:cNvPr id="50" name="Group 50"/>
          <p:cNvGrpSpPr/>
          <p:nvPr/>
        </p:nvGrpSpPr>
        <p:grpSpPr>
          <a:xfrm>
            <a:off x="5887886" y="7389818"/>
            <a:ext cx="4697015" cy="2406645"/>
            <a:chOff x="0" y="0"/>
            <a:chExt cx="6262687" cy="3208860"/>
          </a:xfrm>
        </p:grpSpPr>
        <p:sp>
          <p:nvSpPr>
            <p:cNvPr id="51" name="Freeform 51"/>
            <p:cNvSpPr/>
            <p:nvPr/>
          </p:nvSpPr>
          <p:spPr>
            <a:xfrm>
              <a:off x="19050" y="18386"/>
              <a:ext cx="6224651" cy="3172127"/>
            </a:xfrm>
            <a:custGeom>
              <a:avLst/>
              <a:gdLst/>
              <a:ahLst/>
              <a:cxnLst/>
              <a:rect l="l" t="t" r="r" b="b"/>
              <a:pathLst>
                <a:path w="6224651" h="3172127">
                  <a:moveTo>
                    <a:pt x="0" y="176501"/>
                  </a:moveTo>
                  <a:cubicBezTo>
                    <a:pt x="0" y="79058"/>
                    <a:pt x="82296" y="0"/>
                    <a:pt x="183896" y="0"/>
                  </a:cubicBezTo>
                  <a:lnTo>
                    <a:pt x="6040755" y="0"/>
                  </a:lnTo>
                  <a:cubicBezTo>
                    <a:pt x="6142355" y="0"/>
                    <a:pt x="6224651" y="79058"/>
                    <a:pt x="6224651" y="176501"/>
                  </a:cubicBezTo>
                  <a:lnTo>
                    <a:pt x="6224651" y="2995625"/>
                  </a:lnTo>
                  <a:cubicBezTo>
                    <a:pt x="6224651" y="3093069"/>
                    <a:pt x="6142355" y="3172127"/>
                    <a:pt x="6040755" y="3172127"/>
                  </a:cubicBezTo>
                  <a:lnTo>
                    <a:pt x="183896" y="3172127"/>
                  </a:lnTo>
                  <a:cubicBezTo>
                    <a:pt x="82296" y="3172127"/>
                    <a:pt x="0" y="3093069"/>
                    <a:pt x="0" y="299562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PT"/>
            </a:p>
          </p:txBody>
        </p:sp>
        <p:sp>
          <p:nvSpPr>
            <p:cNvPr id="52" name="Freeform 52"/>
            <p:cNvSpPr/>
            <p:nvPr/>
          </p:nvSpPr>
          <p:spPr>
            <a:xfrm>
              <a:off x="0" y="0"/>
              <a:ext cx="6262751" cy="3208900"/>
            </a:xfrm>
            <a:custGeom>
              <a:avLst/>
              <a:gdLst/>
              <a:ahLst/>
              <a:cxnLst/>
              <a:rect l="l" t="t" r="r" b="b"/>
              <a:pathLst>
                <a:path w="6262751" h="3208900">
                  <a:moveTo>
                    <a:pt x="0" y="194887"/>
                  </a:moveTo>
                  <a:cubicBezTo>
                    <a:pt x="0" y="87148"/>
                    <a:pt x="90932" y="0"/>
                    <a:pt x="202946" y="0"/>
                  </a:cubicBezTo>
                  <a:lnTo>
                    <a:pt x="6059805" y="0"/>
                  </a:lnTo>
                  <a:lnTo>
                    <a:pt x="6059805" y="18386"/>
                  </a:lnTo>
                  <a:lnTo>
                    <a:pt x="6059805" y="0"/>
                  </a:lnTo>
                  <a:cubicBezTo>
                    <a:pt x="6171819" y="0"/>
                    <a:pt x="6262751" y="87148"/>
                    <a:pt x="6262751" y="194887"/>
                  </a:cubicBezTo>
                  <a:lnTo>
                    <a:pt x="6243701" y="194887"/>
                  </a:lnTo>
                  <a:lnTo>
                    <a:pt x="6262751" y="194887"/>
                  </a:lnTo>
                  <a:lnTo>
                    <a:pt x="6262751" y="3014011"/>
                  </a:lnTo>
                  <a:lnTo>
                    <a:pt x="6243701" y="3014011"/>
                  </a:lnTo>
                  <a:lnTo>
                    <a:pt x="6262751" y="3014011"/>
                  </a:lnTo>
                  <a:cubicBezTo>
                    <a:pt x="6262751" y="3121751"/>
                    <a:pt x="6171819" y="3208900"/>
                    <a:pt x="6059805" y="3208900"/>
                  </a:cubicBezTo>
                  <a:lnTo>
                    <a:pt x="6059805" y="3190513"/>
                  </a:lnTo>
                  <a:lnTo>
                    <a:pt x="6059805" y="3208900"/>
                  </a:lnTo>
                  <a:lnTo>
                    <a:pt x="202946" y="3208900"/>
                  </a:lnTo>
                  <a:lnTo>
                    <a:pt x="202946" y="3190513"/>
                  </a:lnTo>
                  <a:lnTo>
                    <a:pt x="202946" y="3208900"/>
                  </a:lnTo>
                  <a:cubicBezTo>
                    <a:pt x="90932" y="3208900"/>
                    <a:pt x="0" y="3121751"/>
                    <a:pt x="0" y="3014011"/>
                  </a:cubicBezTo>
                  <a:lnTo>
                    <a:pt x="0" y="194887"/>
                  </a:lnTo>
                  <a:lnTo>
                    <a:pt x="19050" y="194887"/>
                  </a:lnTo>
                  <a:lnTo>
                    <a:pt x="0" y="194887"/>
                  </a:lnTo>
                  <a:moveTo>
                    <a:pt x="38100" y="194887"/>
                  </a:moveTo>
                  <a:lnTo>
                    <a:pt x="38100" y="3014011"/>
                  </a:lnTo>
                  <a:lnTo>
                    <a:pt x="19050" y="3014011"/>
                  </a:lnTo>
                  <a:lnTo>
                    <a:pt x="38100" y="3014011"/>
                  </a:lnTo>
                  <a:cubicBezTo>
                    <a:pt x="38100" y="3101281"/>
                    <a:pt x="111760" y="3172127"/>
                    <a:pt x="202946" y="3172127"/>
                  </a:cubicBezTo>
                  <a:lnTo>
                    <a:pt x="6059805" y="3172127"/>
                  </a:lnTo>
                  <a:cubicBezTo>
                    <a:pt x="6150991" y="3172127"/>
                    <a:pt x="6224651" y="3101281"/>
                    <a:pt x="6224651" y="3014011"/>
                  </a:cubicBezTo>
                  <a:lnTo>
                    <a:pt x="6224651" y="194887"/>
                  </a:lnTo>
                  <a:cubicBezTo>
                    <a:pt x="6224651" y="107617"/>
                    <a:pt x="6150991" y="36771"/>
                    <a:pt x="6059805" y="36771"/>
                  </a:cubicBezTo>
                  <a:lnTo>
                    <a:pt x="202946" y="36771"/>
                  </a:lnTo>
                  <a:lnTo>
                    <a:pt x="202946" y="18386"/>
                  </a:lnTo>
                  <a:lnTo>
                    <a:pt x="202946" y="36771"/>
                  </a:lnTo>
                  <a:cubicBezTo>
                    <a:pt x="111760" y="36771"/>
                    <a:pt x="38100" y="107617"/>
                    <a:pt x="38100" y="194887"/>
                  </a:cubicBezTo>
                  <a:close/>
                </a:path>
              </a:pathLst>
            </a:custGeom>
            <a:solidFill>
              <a:srgbClr val="D8D4D4"/>
            </a:solid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5887886" y="7352035"/>
            <a:ext cx="123393" cy="2444428"/>
            <a:chOff x="0" y="0"/>
            <a:chExt cx="165912" cy="328672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65912" cy="3286760"/>
            </a:xfrm>
            <a:custGeom>
              <a:avLst/>
              <a:gdLst/>
              <a:ahLst/>
              <a:cxnLst/>
              <a:rect l="l" t="t" r="r" b="b"/>
              <a:pathLst>
                <a:path w="165912" h="3286760">
                  <a:moveTo>
                    <a:pt x="0" y="40132"/>
                  </a:moveTo>
                  <a:cubicBezTo>
                    <a:pt x="0" y="17907"/>
                    <a:pt x="19495" y="0"/>
                    <a:pt x="43690" y="0"/>
                  </a:cubicBezTo>
                  <a:lnTo>
                    <a:pt x="122222" y="0"/>
                  </a:lnTo>
                  <a:cubicBezTo>
                    <a:pt x="146417" y="0"/>
                    <a:pt x="165912" y="17907"/>
                    <a:pt x="165912" y="40132"/>
                  </a:cubicBezTo>
                  <a:lnTo>
                    <a:pt x="165912" y="3246628"/>
                  </a:lnTo>
                  <a:cubicBezTo>
                    <a:pt x="165912" y="3268726"/>
                    <a:pt x="146417" y="3286760"/>
                    <a:pt x="122222" y="3286760"/>
                  </a:cubicBezTo>
                  <a:lnTo>
                    <a:pt x="43690" y="3286760"/>
                  </a:lnTo>
                  <a:cubicBezTo>
                    <a:pt x="19633" y="3286760"/>
                    <a:pt x="0" y="3268853"/>
                    <a:pt x="0" y="3246628"/>
                  </a:cubicBezTo>
                  <a:close/>
                </a:path>
              </a:pathLst>
            </a:custGeom>
            <a:solidFill>
              <a:srgbClr val="A89E37"/>
            </a:solid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6340971" y="7551604"/>
            <a:ext cx="3625464" cy="35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4"/>
              </a:lnSpc>
            </a:pPr>
            <a:r>
              <a:rPr lang="en-US" sz="2237" b="1">
                <a:solidFill>
                  <a:srgbClr val="3D9545"/>
                </a:solidFill>
                <a:latin typeface="Verdana Bold"/>
                <a:ea typeface="Verdana Bold"/>
                <a:cs typeface="Verdana Bold"/>
                <a:sym typeface="Verdana Bold"/>
              </a:rPr>
              <a:t>Métricas Esperadas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6283821" y="8046264"/>
            <a:ext cx="4124623" cy="35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0888" lvl="1" indent="-140444" algn="l">
              <a:lnSpc>
                <a:spcPts val="2979"/>
              </a:lnSpc>
              <a:buFont typeface="Arial"/>
              <a:buChar char="•"/>
            </a:pPr>
            <a:r>
              <a:rPr lang="en-US" sz="1862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Acurácia global: </a:t>
            </a:r>
            <a:r>
              <a:rPr lang="en-US" sz="1862" b="1">
                <a:solidFill>
                  <a:srgbClr val="4C4C4D"/>
                </a:solidFill>
                <a:latin typeface="Verdana Bold"/>
                <a:ea typeface="Verdana Bold"/>
                <a:cs typeface="Verdana Bold"/>
                <a:sym typeface="Verdana Bold"/>
              </a:rPr>
              <a:t>&gt;78%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6283821" y="8427392"/>
            <a:ext cx="4124623" cy="35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0888" lvl="1" indent="-140444" algn="l">
              <a:lnSpc>
                <a:spcPts val="2979"/>
              </a:lnSpc>
              <a:buFont typeface="Arial"/>
              <a:buChar char="•"/>
            </a:pPr>
            <a:r>
              <a:rPr lang="en-US" sz="1862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Precisão média: </a:t>
            </a:r>
            <a:r>
              <a:rPr lang="en-US" sz="1862" b="1">
                <a:solidFill>
                  <a:srgbClr val="4C4C4D"/>
                </a:solidFill>
                <a:latin typeface="Verdana Bold"/>
                <a:ea typeface="Verdana Bold"/>
                <a:cs typeface="Verdana Bold"/>
                <a:sym typeface="Verdana Bold"/>
              </a:rPr>
              <a:t>&gt;75%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6340971" y="8804265"/>
            <a:ext cx="4124623" cy="35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0888" lvl="1" indent="-140444" algn="l">
              <a:lnSpc>
                <a:spcPts val="2979"/>
              </a:lnSpc>
              <a:buFont typeface="Arial"/>
              <a:buChar char="•"/>
            </a:pPr>
            <a:r>
              <a:rPr lang="en-US" sz="1862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Recall médio: </a:t>
            </a:r>
            <a:r>
              <a:rPr lang="en-US" sz="1862" b="1">
                <a:solidFill>
                  <a:srgbClr val="4C4C4D"/>
                </a:solidFill>
                <a:latin typeface="Verdana Bold"/>
                <a:ea typeface="Verdana Bold"/>
                <a:cs typeface="Verdana Bold"/>
                <a:sym typeface="Verdana Bold"/>
              </a:rPr>
              <a:t>&gt;73%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6283821" y="9182100"/>
            <a:ext cx="4124623" cy="35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0888" lvl="1" indent="-140444" algn="l">
              <a:lnSpc>
                <a:spcPts val="2979"/>
              </a:lnSpc>
              <a:buFont typeface="Arial"/>
              <a:buChar char="•"/>
            </a:pPr>
            <a:r>
              <a:rPr lang="en-US" sz="1862">
                <a:solidFill>
                  <a:srgbClr val="4C4C4D"/>
                </a:solidFill>
                <a:latin typeface="Verdana"/>
                <a:ea typeface="Verdana"/>
                <a:cs typeface="Verdana"/>
                <a:sym typeface="Verdana"/>
              </a:rPr>
              <a:t>5 tipos de vocalização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15127473" y="572394"/>
            <a:ext cx="1777556" cy="877919"/>
            <a:chOff x="0" y="0"/>
            <a:chExt cx="2370075" cy="1170558"/>
          </a:xfrm>
        </p:grpSpPr>
        <p:sp>
          <p:nvSpPr>
            <p:cNvPr id="61" name="Freeform 61" descr="Picture 7"/>
            <p:cNvSpPr/>
            <p:nvPr/>
          </p:nvSpPr>
          <p:spPr>
            <a:xfrm>
              <a:off x="0" y="0"/>
              <a:ext cx="2370074" cy="1170559"/>
            </a:xfrm>
            <a:custGeom>
              <a:avLst/>
              <a:gdLst/>
              <a:ahLst/>
              <a:cxnLst/>
              <a:rect l="l" t="t" r="r" b="b"/>
              <a:pathLst>
                <a:path w="2370074" h="1170559">
                  <a:moveTo>
                    <a:pt x="0" y="0"/>
                  </a:moveTo>
                  <a:lnTo>
                    <a:pt x="2370074" y="0"/>
                  </a:lnTo>
                  <a:lnTo>
                    <a:pt x="2370074" y="1170559"/>
                  </a:lnTo>
                  <a:lnTo>
                    <a:pt x="0" y="1170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27" r="-528"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13445664" y="434190"/>
            <a:ext cx="1458182" cy="1119759"/>
            <a:chOff x="0" y="0"/>
            <a:chExt cx="1944242" cy="1493012"/>
          </a:xfrm>
        </p:grpSpPr>
        <p:sp>
          <p:nvSpPr>
            <p:cNvPr id="63" name="Freeform 63" descr="Picture 9"/>
            <p:cNvSpPr/>
            <p:nvPr/>
          </p:nvSpPr>
          <p:spPr>
            <a:xfrm>
              <a:off x="0" y="0"/>
              <a:ext cx="1944243" cy="1493012"/>
            </a:xfrm>
            <a:custGeom>
              <a:avLst/>
              <a:gdLst/>
              <a:ahLst/>
              <a:cxnLst/>
              <a:rect l="l" t="t" r="r" b="b"/>
              <a:pathLst>
                <a:path w="1944243" h="1493012">
                  <a:moveTo>
                    <a:pt x="0" y="0"/>
                  </a:moveTo>
                  <a:lnTo>
                    <a:pt x="1944243" y="0"/>
                  </a:lnTo>
                  <a:lnTo>
                    <a:pt x="1944243" y="1493012"/>
                  </a:lnTo>
                  <a:lnTo>
                    <a:pt x="0" y="14930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r="-22"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17201592" y="146404"/>
            <a:ext cx="808100" cy="1617059"/>
            <a:chOff x="0" y="0"/>
            <a:chExt cx="1077467" cy="2156079"/>
          </a:xfrm>
        </p:grpSpPr>
        <p:sp>
          <p:nvSpPr>
            <p:cNvPr id="65" name="Freeform 65" descr="pasted-movie.png"/>
            <p:cNvSpPr/>
            <p:nvPr/>
          </p:nvSpPr>
          <p:spPr>
            <a:xfrm>
              <a:off x="0" y="0"/>
              <a:ext cx="1077468" cy="2156079"/>
            </a:xfrm>
            <a:custGeom>
              <a:avLst/>
              <a:gdLst/>
              <a:ahLst/>
              <a:cxnLst/>
              <a:rect l="l" t="t" r="r" b="b"/>
              <a:pathLst>
                <a:path w="1077468" h="2156079">
                  <a:moveTo>
                    <a:pt x="0" y="0"/>
                  </a:moveTo>
                  <a:lnTo>
                    <a:pt x="1077468" y="0"/>
                  </a:lnTo>
                  <a:lnTo>
                    <a:pt x="1077468" y="2156079"/>
                  </a:lnTo>
                  <a:lnTo>
                    <a:pt x="0" y="2156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423" b="-423"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11943321" y="366993"/>
            <a:ext cx="1380363" cy="1175575"/>
            <a:chOff x="0" y="0"/>
            <a:chExt cx="1840485" cy="1567433"/>
          </a:xfrm>
        </p:grpSpPr>
        <p:sp>
          <p:nvSpPr>
            <p:cNvPr id="67" name="Freeform 67" descr="pasted-movie.png"/>
            <p:cNvSpPr/>
            <p:nvPr/>
          </p:nvSpPr>
          <p:spPr>
            <a:xfrm>
              <a:off x="0" y="0"/>
              <a:ext cx="1840484" cy="1567434"/>
            </a:xfrm>
            <a:custGeom>
              <a:avLst/>
              <a:gdLst/>
              <a:ahLst/>
              <a:cxnLst/>
              <a:rect l="l" t="t" r="r" b="b"/>
              <a:pathLst>
                <a:path w="1840484" h="1567434">
                  <a:moveTo>
                    <a:pt x="0" y="0"/>
                  </a:moveTo>
                  <a:lnTo>
                    <a:pt x="1840484" y="0"/>
                  </a:lnTo>
                  <a:lnTo>
                    <a:pt x="1840484" y="1567434"/>
                  </a:lnTo>
                  <a:lnTo>
                    <a:pt x="0" y="1567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8710" b="-8710"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pic>
        <p:nvPicPr>
          <p:cNvPr id="81" name="Imagem 80" descr="Uma imagem com pássaro, logótipo&#10;&#10;Os conteúdos gerados por IA podem estar incorretos.">
            <a:extLst>
              <a:ext uri="{FF2B5EF4-FFF2-40B4-BE49-F238E27FC236}">
                <a16:creationId xmlns:a16="http://schemas.microsoft.com/office/drawing/2014/main" id="{3674999B-8D54-B8E5-A3C6-91EAB31CC4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7" t="23167" r="35519" b="26118"/>
          <a:stretch>
            <a:fillRect/>
          </a:stretch>
        </p:blipFill>
        <p:spPr>
          <a:xfrm>
            <a:off x="10694179" y="4159460"/>
            <a:ext cx="4164821" cy="3041440"/>
          </a:xfrm>
          <a:prstGeom prst="rect">
            <a:avLst/>
          </a:prstGeom>
        </p:spPr>
      </p:pic>
      <p:pic>
        <p:nvPicPr>
          <p:cNvPr id="83" name="Imagem 82" descr="Uma imagem com preto, escuridão&#10;&#10;Os conteúdos gerados por IA podem estar incorretos.">
            <a:extLst>
              <a:ext uri="{FF2B5EF4-FFF2-40B4-BE49-F238E27FC236}">
                <a16:creationId xmlns:a16="http://schemas.microsoft.com/office/drawing/2014/main" id="{948524D0-4CB2-0A8F-FB3B-13AD0CB5F1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24" b="-1"/>
          <a:stretch>
            <a:fillRect/>
          </a:stretch>
        </p:blipFill>
        <p:spPr>
          <a:xfrm>
            <a:off x="10591800" y="7067144"/>
            <a:ext cx="5334000" cy="27431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1081</Words>
  <Application>Microsoft Office PowerPoint</Application>
  <PresentationFormat>Personalizados</PresentationFormat>
  <Paragraphs>175</Paragraphs>
  <Slides>11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11</vt:i4>
      </vt:variant>
    </vt:vector>
  </HeadingPairs>
  <TitlesOfParts>
    <vt:vector size="17" baseType="lpstr">
      <vt:lpstr>Crimson Pro Bold</vt:lpstr>
      <vt:lpstr>Calibri</vt:lpstr>
      <vt:lpstr>Arial</vt:lpstr>
      <vt:lpstr>Verdana</vt:lpstr>
      <vt:lpstr>Verdana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BIOLINGO - APRESENTAÃO</dc:title>
  <dc:creator>MOXI</dc:creator>
  <cp:lastModifiedBy>Eudesmagnol Miguel</cp:lastModifiedBy>
  <cp:revision>3</cp:revision>
  <dcterms:created xsi:type="dcterms:W3CDTF">2006-08-16T00:00:00Z</dcterms:created>
  <dcterms:modified xsi:type="dcterms:W3CDTF">2025-11-12T16:20:41Z</dcterms:modified>
  <dc:identifier>DAG4B8avaHs</dc:identifier>
</cp:coreProperties>
</file>